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67" r:id="rId3"/>
    <p:sldId id="268" r:id="rId4"/>
    <p:sldId id="257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76" r:id="rId13"/>
    <p:sldId id="258" r:id="rId14"/>
    <p:sldId id="285" r:id="rId15"/>
    <p:sldId id="284" r:id="rId16"/>
    <p:sldId id="283" r:id="rId17"/>
    <p:sldId id="282" r:id="rId18"/>
    <p:sldId id="281" r:id="rId19"/>
    <p:sldId id="280" r:id="rId20"/>
    <p:sldId id="279" r:id="rId21"/>
    <p:sldId id="278" r:id="rId22"/>
    <p:sldId id="277" r:id="rId23"/>
    <p:sldId id="286" r:id="rId24"/>
    <p:sldId id="261" r:id="rId25"/>
    <p:sldId id="293" r:id="rId26"/>
    <p:sldId id="292" r:id="rId27"/>
    <p:sldId id="291" r:id="rId28"/>
    <p:sldId id="290" r:id="rId29"/>
    <p:sldId id="289" r:id="rId30"/>
    <p:sldId id="288" r:id="rId31"/>
    <p:sldId id="259" r:id="rId32"/>
    <p:sldId id="300" r:id="rId33"/>
    <p:sldId id="299" r:id="rId34"/>
    <p:sldId id="298" r:id="rId35"/>
    <p:sldId id="297" r:id="rId36"/>
    <p:sldId id="296" r:id="rId37"/>
    <p:sldId id="295" r:id="rId38"/>
    <p:sldId id="294" r:id="rId39"/>
    <p:sldId id="329" r:id="rId40"/>
    <p:sldId id="334" r:id="rId41"/>
    <p:sldId id="333" r:id="rId42"/>
    <p:sldId id="332" r:id="rId43"/>
    <p:sldId id="335" r:id="rId44"/>
    <p:sldId id="336" r:id="rId45"/>
    <p:sldId id="337" r:id="rId46"/>
    <p:sldId id="323" r:id="rId47"/>
    <p:sldId id="327" r:id="rId48"/>
    <p:sldId id="326" r:id="rId49"/>
    <p:sldId id="325" r:id="rId50"/>
    <p:sldId id="324" r:id="rId51"/>
    <p:sldId id="263" r:id="rId52"/>
    <p:sldId id="338" r:id="rId53"/>
    <p:sldId id="317" r:id="rId54"/>
    <p:sldId id="316" r:id="rId55"/>
    <p:sldId id="315" r:id="rId56"/>
    <p:sldId id="314" r:id="rId57"/>
    <p:sldId id="313" r:id="rId58"/>
    <p:sldId id="312" r:id="rId59"/>
    <p:sldId id="311" r:id="rId60"/>
    <p:sldId id="310" r:id="rId61"/>
    <p:sldId id="264" r:id="rId62"/>
    <p:sldId id="339" r:id="rId63"/>
    <p:sldId id="321" r:id="rId64"/>
    <p:sldId id="320" r:id="rId65"/>
    <p:sldId id="319" r:id="rId66"/>
    <p:sldId id="318" r:id="rId67"/>
    <p:sldId id="265" r:id="rId6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A4AE-1866-4A14-8CB8-C22CA62F018E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D3972-46EE-4514-8218-BAC7C30EF6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98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ktangel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ktangel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ktangel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ktangel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rundet rektangel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rundet rektangel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6" name="Pladsholder til dato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  <p:sp>
        <p:nvSpPr>
          <p:cNvPr id="28" name="Pladsholder til sidefod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ktangel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ktangel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ktangel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rundet rektangel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rundet rektangel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ktangel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ktangel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ktangel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ktangel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ktangel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ktangel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FE2CF9-B8F5-49EC-81BA-603A94AE42F6}" type="datetimeFigureOut">
              <a:rPr lang="da-DK" smtClean="0"/>
              <a:t>04-04-2013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1D77B90-EA4D-420D-87AB-256C2D1ADB9A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MBL-mangel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- Og hygiejne i hverdagen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43" y="4744889"/>
            <a:ext cx="2301429" cy="1645714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457657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897687"/>
            <a:ext cx="2951232" cy="53755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MBL-mangel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987824" y="1556792"/>
            <a:ext cx="5904656" cy="2808312"/>
          </a:xfrm>
        </p:spPr>
        <p:txBody>
          <a:bodyPr>
            <a:normAutofit fontScale="92500" lnSpcReduction="10000"/>
          </a:bodyPr>
          <a:lstStyle/>
          <a:p>
            <a:pPr marL="294894" indent="-285750">
              <a:buFontTx/>
              <a:buChar char="-"/>
            </a:pPr>
            <a:r>
              <a:rPr lang="da-DK" sz="2200" dirty="0" smtClean="0"/>
              <a:t>Mangel på proteinet </a:t>
            </a:r>
            <a:r>
              <a:rPr lang="da-DK" sz="2200" dirty="0" err="1" smtClean="0"/>
              <a:t>Mannose</a:t>
            </a:r>
            <a:r>
              <a:rPr lang="da-DK" sz="2200" dirty="0" smtClean="0"/>
              <a:t> Bindende </a:t>
            </a:r>
            <a:r>
              <a:rPr lang="da-DK" sz="2200" dirty="0" err="1" smtClean="0"/>
              <a:t>Lektin</a:t>
            </a:r>
            <a:endParaRPr lang="da-DK" sz="2200" dirty="0" smtClean="0"/>
          </a:p>
          <a:p>
            <a:pPr marL="294894" indent="-285750">
              <a:buFontTx/>
              <a:buChar char="-"/>
            </a:pPr>
            <a:r>
              <a:rPr lang="da-DK" sz="2200" dirty="0" smtClean="0"/>
              <a:t>MBL er en af de 3 veje til aktivering af </a:t>
            </a:r>
            <a:r>
              <a:rPr lang="da-DK" sz="2200" dirty="0" err="1" smtClean="0"/>
              <a:t>complement</a:t>
            </a:r>
            <a:r>
              <a:rPr lang="da-DK" sz="2200" dirty="0" smtClean="0"/>
              <a:t>-systemet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MBL-mangel = se-MBL &lt; 500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Arvelig immundefekt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4% af en årgang har symptomgivende MBL-mangel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Typisk debut ved 1-års alderen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85% vokser fra det inden det 8. leveår</a:t>
            </a:r>
          </a:p>
          <a:p>
            <a:pPr marL="294894" indent="-285750">
              <a:buFontTx/>
              <a:buChar char="-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2852" cy="3784279"/>
          </a:xfrm>
        </p:spPr>
      </p:pic>
      <p:sp>
        <p:nvSpPr>
          <p:cNvPr id="6" name="Tekstboks 5"/>
          <p:cNvSpPr txBox="1"/>
          <p:nvPr/>
        </p:nvSpPr>
        <p:spPr>
          <a:xfrm>
            <a:off x="251520" y="6206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Silke 1 år, se-MBL 61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867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2" y="3064172"/>
            <a:ext cx="2494823" cy="3326431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276942" y="6113604"/>
            <a:ext cx="2350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Jeanette 32 år, se-MBL 192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897687"/>
            <a:ext cx="2951232" cy="53755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MBL-mangel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987824" y="1556792"/>
            <a:ext cx="5904656" cy="2808312"/>
          </a:xfrm>
        </p:spPr>
        <p:txBody>
          <a:bodyPr>
            <a:normAutofit fontScale="92500" lnSpcReduction="20000"/>
          </a:bodyPr>
          <a:lstStyle/>
          <a:p>
            <a:pPr marL="294894" indent="-285750">
              <a:buFontTx/>
              <a:buChar char="-"/>
            </a:pPr>
            <a:r>
              <a:rPr lang="da-DK" sz="2200" dirty="0" smtClean="0"/>
              <a:t>Mangel på proteinet </a:t>
            </a:r>
            <a:r>
              <a:rPr lang="da-DK" sz="2200" dirty="0" err="1" smtClean="0"/>
              <a:t>Mannose</a:t>
            </a:r>
            <a:r>
              <a:rPr lang="da-DK" sz="2200" dirty="0" smtClean="0"/>
              <a:t> Bindende </a:t>
            </a:r>
            <a:r>
              <a:rPr lang="da-DK" sz="2200" dirty="0" err="1" smtClean="0"/>
              <a:t>Lektin</a:t>
            </a:r>
            <a:endParaRPr lang="da-DK" sz="2200" dirty="0" smtClean="0"/>
          </a:p>
          <a:p>
            <a:pPr marL="294894" indent="-285750">
              <a:buFontTx/>
              <a:buChar char="-"/>
            </a:pPr>
            <a:r>
              <a:rPr lang="da-DK" sz="2200" dirty="0" smtClean="0"/>
              <a:t>MBL er en af de 3 veje til aktivering af </a:t>
            </a:r>
            <a:r>
              <a:rPr lang="da-DK" sz="2200" dirty="0" err="1" smtClean="0"/>
              <a:t>complement</a:t>
            </a:r>
            <a:r>
              <a:rPr lang="da-DK" sz="2200" dirty="0" smtClean="0"/>
              <a:t>-systemet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MBL-mangel = se-MBL &lt; 500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Arvelig immundefekt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4% af befolkningen har symptomgivende MBL-mangel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Typisk debut ved 1-års alderen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85% vokser fra det inden det 8. leveår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Der er ingen kur</a:t>
            </a:r>
          </a:p>
          <a:p>
            <a:pPr marL="294894" indent="-285750">
              <a:buFontTx/>
              <a:buChar char="-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2852" cy="3784279"/>
          </a:xfrm>
        </p:spPr>
      </p:pic>
      <p:sp>
        <p:nvSpPr>
          <p:cNvPr id="6" name="Tekstboks 5"/>
          <p:cNvSpPr txBox="1"/>
          <p:nvPr/>
        </p:nvSpPr>
        <p:spPr>
          <a:xfrm>
            <a:off x="251520" y="6206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Silke 1 år, se-MBL 61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867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3404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897687"/>
            <a:ext cx="2951232" cy="53755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MBL-mangel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987824" y="1556792"/>
            <a:ext cx="5904656" cy="2808312"/>
          </a:xfrm>
        </p:spPr>
        <p:txBody>
          <a:bodyPr>
            <a:normAutofit fontScale="92500" lnSpcReduction="20000"/>
          </a:bodyPr>
          <a:lstStyle/>
          <a:p>
            <a:pPr marL="294894" indent="-285750">
              <a:buFontTx/>
              <a:buChar char="-"/>
            </a:pPr>
            <a:r>
              <a:rPr lang="da-DK" sz="2200" dirty="0" smtClean="0"/>
              <a:t>Mangel på proteinet </a:t>
            </a:r>
            <a:r>
              <a:rPr lang="da-DK" sz="2200" dirty="0" err="1" smtClean="0"/>
              <a:t>Mannose</a:t>
            </a:r>
            <a:r>
              <a:rPr lang="da-DK" sz="2200" dirty="0" smtClean="0"/>
              <a:t> Bindende </a:t>
            </a:r>
            <a:r>
              <a:rPr lang="da-DK" sz="2200" dirty="0" err="1" smtClean="0"/>
              <a:t>Lektin</a:t>
            </a:r>
            <a:endParaRPr lang="da-DK" sz="2200" dirty="0" smtClean="0"/>
          </a:p>
          <a:p>
            <a:pPr marL="294894" indent="-285750">
              <a:buFontTx/>
              <a:buChar char="-"/>
            </a:pPr>
            <a:r>
              <a:rPr lang="da-DK" sz="2200" dirty="0" smtClean="0"/>
              <a:t>MBL er en af de 3 veje til aktivering af </a:t>
            </a:r>
            <a:r>
              <a:rPr lang="da-DK" sz="2200" dirty="0" err="1" smtClean="0"/>
              <a:t>complement</a:t>
            </a:r>
            <a:r>
              <a:rPr lang="da-DK" sz="2200" dirty="0" smtClean="0"/>
              <a:t>-systemet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MBL-mangel = se-MBL &lt; 500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Arvelig immundefekt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4% af befolkningen har symptomgivende MBL-mangel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Typisk debut ved 1-års alderen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85% vokser fra det inden det 8. leveår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Der er ingen kur</a:t>
            </a:r>
          </a:p>
          <a:p>
            <a:pPr marL="294894" indent="-285750">
              <a:buFontTx/>
              <a:buChar char="-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2852" cy="3784279"/>
          </a:xfrm>
        </p:spPr>
      </p:pic>
      <p:sp>
        <p:nvSpPr>
          <p:cNvPr id="6" name="Tekstboks 5"/>
          <p:cNvSpPr txBox="1"/>
          <p:nvPr/>
        </p:nvSpPr>
        <p:spPr>
          <a:xfrm>
            <a:off x="251520" y="6206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Silke 1 år, se-MBL 61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867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sp>
        <p:nvSpPr>
          <p:cNvPr id="7" name="Tekstboks 6"/>
          <p:cNvSpPr txBox="1"/>
          <p:nvPr/>
        </p:nvSpPr>
        <p:spPr>
          <a:xfrm>
            <a:off x="467544" y="5067018"/>
            <a:ext cx="202028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b="1" dirty="0" smtClean="0">
                <a:solidFill>
                  <a:srgbClr val="00B0F0"/>
                </a:solidFill>
              </a:rPr>
              <a:t>Spørgsmål: Hvordan tror du det føles, at få </a:t>
            </a:r>
            <a:r>
              <a:rPr lang="da-DK" sz="1400" b="1" dirty="0" err="1" smtClean="0">
                <a:solidFill>
                  <a:srgbClr val="00B0F0"/>
                </a:solidFill>
              </a:rPr>
              <a:t>afvide</a:t>
            </a:r>
            <a:r>
              <a:rPr lang="da-DK" sz="1400" b="1" dirty="0" smtClean="0">
                <a:solidFill>
                  <a:srgbClr val="00B0F0"/>
                </a:solidFill>
              </a:rPr>
              <a:t> at ens barn er immundefekt?</a:t>
            </a:r>
            <a:endParaRPr lang="da-DK" sz="1400" b="1" dirty="0">
              <a:solidFill>
                <a:srgbClr val="00B0F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195736" y="5067018"/>
            <a:ext cx="7473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a-DK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da-DK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2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37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3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Periodisk febrilt syndrom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09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Periodisk febrilt syndrom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Træthed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Periodisk febrilt syndrom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Træthed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Dårlig trivsel (stagnerede vækst)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4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Periodisk febrilt syndrom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Træthed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Dårlig trivsel (stagnerede vækst)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Ledsmerter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Periodisk febrilt syndrom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Træthed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Dårlig trivsel (stagnerede vækst)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Ledsmerter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Kronisk diarre (uden patogene bakterier)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7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MBL-mangel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- Og hygiejne i hverdagen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43" y="4744889"/>
            <a:ext cx="2301429" cy="1645714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54" y="320485"/>
            <a:ext cx="1733678" cy="259228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7043754" y="2958362"/>
            <a:ext cx="18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Mikael M. Christesen</a:t>
            </a:r>
          </a:p>
          <a:p>
            <a:r>
              <a:rPr lang="da-DK" sz="1200" dirty="0" smtClean="0">
                <a:solidFill>
                  <a:schemeClr val="bg1"/>
                </a:solidFill>
              </a:rPr>
              <a:t>Sygeplejerske</a:t>
            </a:r>
          </a:p>
          <a:p>
            <a:r>
              <a:rPr lang="da-DK" sz="1200" dirty="0" smtClean="0">
                <a:solidFill>
                  <a:schemeClr val="bg1"/>
                </a:solidFill>
              </a:rPr>
              <a:t>Formand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Periodisk febrilt syndrom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Træthed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Dårlig trivsel (stagnerede vækst)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Ledsmerter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Kronisk diarre (uden patogene bakterier)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Øget risiko for astmatisk bronkitis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Periodisk febrilt syndrom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Træthed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Dårlig trivsel (stagnerede vækst)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Ledsmerter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Kronisk diarre (uden patogene bakterier)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Øget risiko for astmatisk bronkitis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Øget risiko for </a:t>
            </a:r>
            <a:r>
              <a:rPr lang="da-DK" dirty="0" err="1" smtClean="0"/>
              <a:t>bakteriæmi</a:t>
            </a:r>
            <a:r>
              <a:rPr lang="da-DK" dirty="0" smtClean="0"/>
              <a:t>/sepsis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Periodisk febrilt syndrom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Træthed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Dårlig trivsel (stagnerede vækst)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Ledsmerter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Kronisk diarre (uden patogene bakterier)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Øget risiko for astmatisk bronkitis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Øget risiko for </a:t>
            </a:r>
            <a:r>
              <a:rPr lang="da-DK" dirty="0" err="1" smtClean="0"/>
              <a:t>bakteriæmi</a:t>
            </a:r>
            <a:r>
              <a:rPr lang="da-DK" dirty="0" smtClean="0"/>
              <a:t>/sepsis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Øget risiko for andre immundefekter (typisk </a:t>
            </a:r>
            <a:r>
              <a:rPr lang="da-DK" dirty="0" err="1" smtClean="0"/>
              <a:t>Ig</a:t>
            </a:r>
            <a:r>
              <a:rPr lang="da-DK" dirty="0" smtClean="0"/>
              <a:t>-mangel og subklasse-defekter)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516"/>
            <a:ext cx="2808312" cy="421246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544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bg1"/>
                </a:solidFill>
              </a:rPr>
              <a:t>Linus 2 år, se-MBL 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03848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+mj-lt"/>
              </a:rPr>
              <a:t>Symptom-billede:</a:t>
            </a:r>
            <a:endParaRPr lang="da-DK" sz="28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03848" y="1700808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Hyppige infektioner (op til 30-40 årligt)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øvre og nedre luftvejsinfektioner &amp; </a:t>
            </a:r>
            <a:r>
              <a:rPr lang="da-DK" dirty="0" err="1" smtClean="0"/>
              <a:t>otitis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Periodisk febrilt syndrom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Træthed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Dårlig trivsel (stagnerede vækst)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Ledsmerter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Kronisk diarre (uden patogene bakterier)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Øget risiko for astmatisk bronkitis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Øget risiko for </a:t>
            </a:r>
            <a:r>
              <a:rPr lang="da-DK" dirty="0" err="1" smtClean="0"/>
              <a:t>bakteriæmi</a:t>
            </a:r>
            <a:r>
              <a:rPr lang="da-DK" dirty="0" smtClean="0"/>
              <a:t>/sepsis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Øget risiko for andre immundefekter (typisk </a:t>
            </a:r>
            <a:r>
              <a:rPr lang="da-DK" dirty="0" err="1" smtClean="0"/>
              <a:t>Ig</a:t>
            </a:r>
            <a:r>
              <a:rPr lang="da-DK" dirty="0" smtClean="0"/>
              <a:t>-mangel og subklasse-defekter)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94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179512" y="842228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B0F0"/>
                </a:solidFill>
              </a:rPr>
              <a:t>Spørgsmål: Hvor meget plads tror du der er til hygiejne i hverdagen, når der er 3 infektioner om måneden?</a:t>
            </a:r>
            <a:endParaRPr lang="da-DK" sz="1600" dirty="0">
              <a:solidFill>
                <a:srgbClr val="00B0F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068255" y="985866"/>
            <a:ext cx="74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da-DK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3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718048" cy="407707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3793"/>
            <a:ext cx="2646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Isabell 12 år, se-MBL 5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131840" y="9107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Følger af MBL-mangel</a:t>
            </a:r>
            <a:endParaRPr lang="da-DK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75856" y="162880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Helbredsmæssige </a:t>
            </a:r>
            <a:r>
              <a:rPr lang="da-DK" dirty="0" err="1" smtClean="0"/>
              <a:t>sequelae</a:t>
            </a:r>
            <a:r>
              <a:rPr lang="da-DK" dirty="0" smtClean="0"/>
              <a:t>, fx </a:t>
            </a:r>
            <a:r>
              <a:rPr lang="da-DK" dirty="0" err="1" smtClean="0"/>
              <a:t>bronkiektasier</a:t>
            </a:r>
            <a:r>
              <a:rPr lang="da-DK" dirty="0" smtClean="0"/>
              <a:t>, resistens-udvikling, nyre-skader efter </a:t>
            </a:r>
            <a:r>
              <a:rPr lang="da-DK" dirty="0" err="1" smtClean="0"/>
              <a:t>pyelonefritter</a:t>
            </a:r>
            <a:endParaRPr lang="da-DK" dirty="0" smtClean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8121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034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718048" cy="407707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3793"/>
            <a:ext cx="2646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Isabell 12 år, se-MBL 5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131840" y="9107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Følger af MBL-mangel</a:t>
            </a:r>
            <a:endParaRPr lang="da-DK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75856" y="1628800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Helbredsmæssige </a:t>
            </a:r>
            <a:r>
              <a:rPr lang="da-DK" dirty="0" err="1" smtClean="0"/>
              <a:t>sequelae</a:t>
            </a:r>
            <a:r>
              <a:rPr lang="da-DK" dirty="0" smtClean="0"/>
              <a:t>, fx </a:t>
            </a:r>
            <a:r>
              <a:rPr lang="da-DK" dirty="0" err="1" smtClean="0"/>
              <a:t>bronkiektasier</a:t>
            </a:r>
            <a:r>
              <a:rPr lang="da-DK" dirty="0" smtClean="0"/>
              <a:t>, resistens-udvikling, nyre-skader efter </a:t>
            </a:r>
            <a:r>
              <a:rPr lang="da-DK" dirty="0" err="1" smtClean="0"/>
              <a:t>pyelonefritter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Social isolering, </a:t>
            </a:r>
            <a:r>
              <a:rPr lang="da-DK" dirty="0" err="1" smtClean="0"/>
              <a:t>pga</a:t>
            </a:r>
            <a:r>
              <a:rPr lang="da-DK" dirty="0" smtClean="0"/>
              <a:t> fravær og anderledes hygiejne-mønstre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8121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2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718048" cy="407707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3793"/>
            <a:ext cx="2646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Isabell 12 år, se-MBL 5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131840" y="9107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Følger af MBL-mangel</a:t>
            </a:r>
            <a:endParaRPr lang="da-DK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75856" y="1628800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Helbredsmæssige </a:t>
            </a:r>
            <a:r>
              <a:rPr lang="da-DK" dirty="0" err="1" smtClean="0"/>
              <a:t>sequelae</a:t>
            </a:r>
            <a:r>
              <a:rPr lang="da-DK" dirty="0" smtClean="0"/>
              <a:t>, fx </a:t>
            </a:r>
            <a:r>
              <a:rPr lang="da-DK" dirty="0" err="1" smtClean="0"/>
              <a:t>bronkiektasier</a:t>
            </a:r>
            <a:r>
              <a:rPr lang="da-DK" dirty="0" smtClean="0"/>
              <a:t>, resistens-udvikling, nyre-skader efter </a:t>
            </a:r>
            <a:r>
              <a:rPr lang="da-DK" dirty="0" err="1" smtClean="0"/>
              <a:t>pyelonefritter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Social isolering, </a:t>
            </a:r>
            <a:r>
              <a:rPr lang="da-DK" dirty="0" err="1" smtClean="0"/>
              <a:t>pga</a:t>
            </a:r>
            <a:r>
              <a:rPr lang="da-DK" dirty="0" smtClean="0"/>
              <a:t> fravær og anderledes hygiejne-mønstre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Problemer med at tage en uddannelse, holde et job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8121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3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718048" cy="407707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3793"/>
            <a:ext cx="2646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Isabell 12 år, se-MBL 5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131840" y="9107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Følger af MBL-mangel</a:t>
            </a:r>
            <a:endParaRPr lang="da-DK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75856" y="1628800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Helbredsmæssige </a:t>
            </a:r>
            <a:r>
              <a:rPr lang="da-DK" dirty="0" err="1" smtClean="0"/>
              <a:t>sequelae</a:t>
            </a:r>
            <a:r>
              <a:rPr lang="da-DK" dirty="0" smtClean="0"/>
              <a:t>, fx </a:t>
            </a:r>
            <a:r>
              <a:rPr lang="da-DK" dirty="0" err="1" smtClean="0"/>
              <a:t>bronkiektasier</a:t>
            </a:r>
            <a:r>
              <a:rPr lang="da-DK" dirty="0" smtClean="0"/>
              <a:t>, resistens-udvikling, nyre-skader efter </a:t>
            </a:r>
            <a:r>
              <a:rPr lang="da-DK" dirty="0" err="1" smtClean="0"/>
              <a:t>pyelonefritter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Social isolering, </a:t>
            </a:r>
            <a:r>
              <a:rPr lang="da-DK" dirty="0" err="1" smtClean="0"/>
              <a:t>pga</a:t>
            </a:r>
            <a:r>
              <a:rPr lang="da-DK" dirty="0" smtClean="0"/>
              <a:t> fravær og anderledes hygiejne-mønstre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Problemer med at tage en uddannelse, holde et job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Forældrene på social deroute, </a:t>
            </a:r>
            <a:r>
              <a:rPr lang="da-DK" dirty="0" err="1" smtClean="0"/>
              <a:t>pga</a:t>
            </a:r>
            <a:r>
              <a:rPr lang="da-DK" dirty="0" smtClean="0"/>
              <a:t> mange barns sygedage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8121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718048" cy="407707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3793"/>
            <a:ext cx="2646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Isabell 12 år, se-MBL 5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131840" y="9107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Følger af MBL-mangel</a:t>
            </a:r>
            <a:endParaRPr lang="da-DK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75856" y="1628800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Helbredsmæssige </a:t>
            </a:r>
            <a:r>
              <a:rPr lang="da-DK" dirty="0" err="1" smtClean="0"/>
              <a:t>sequelae</a:t>
            </a:r>
            <a:r>
              <a:rPr lang="da-DK" dirty="0" smtClean="0"/>
              <a:t>, fx </a:t>
            </a:r>
            <a:r>
              <a:rPr lang="da-DK" dirty="0" err="1" smtClean="0"/>
              <a:t>bronkiektasier</a:t>
            </a:r>
            <a:r>
              <a:rPr lang="da-DK" dirty="0" smtClean="0"/>
              <a:t>, resistens-udvikling, nyre-skader efter </a:t>
            </a:r>
            <a:r>
              <a:rPr lang="da-DK" dirty="0" err="1" smtClean="0"/>
              <a:t>pyelonefritter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Social isolering, </a:t>
            </a:r>
            <a:r>
              <a:rPr lang="da-DK" dirty="0" err="1" smtClean="0"/>
              <a:t>pga</a:t>
            </a:r>
            <a:r>
              <a:rPr lang="da-DK" dirty="0" smtClean="0"/>
              <a:t> fravær og anderledes hygiejne-mønstre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Problemer med at tage en uddannelse, holde et job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Forældrene på social deroute, </a:t>
            </a:r>
            <a:r>
              <a:rPr lang="da-DK" dirty="0" err="1" smtClean="0"/>
              <a:t>pga</a:t>
            </a:r>
            <a:r>
              <a:rPr lang="da-DK" dirty="0" smtClean="0"/>
              <a:t> mange barns sygedage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Stress og psykologiske reaktioner hos forældrene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8121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718048" cy="407707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3793"/>
            <a:ext cx="2646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Isabell 12 år, se-MBL 5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131840" y="9107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Følger af MBL-mangel</a:t>
            </a:r>
            <a:endParaRPr lang="da-DK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75856" y="1628800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Helbredsmæssige </a:t>
            </a:r>
            <a:r>
              <a:rPr lang="da-DK" dirty="0" err="1" smtClean="0"/>
              <a:t>sequelae</a:t>
            </a:r>
            <a:r>
              <a:rPr lang="da-DK" dirty="0" smtClean="0"/>
              <a:t>, fx </a:t>
            </a:r>
            <a:r>
              <a:rPr lang="da-DK" dirty="0" err="1" smtClean="0"/>
              <a:t>bronkiektasier</a:t>
            </a:r>
            <a:r>
              <a:rPr lang="da-DK" dirty="0" smtClean="0"/>
              <a:t>, resistens-udvikling, nyre-skader efter </a:t>
            </a:r>
            <a:r>
              <a:rPr lang="da-DK" dirty="0" err="1" smtClean="0"/>
              <a:t>pyelonefritter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Social isolering, </a:t>
            </a:r>
            <a:r>
              <a:rPr lang="da-DK" dirty="0" err="1" smtClean="0"/>
              <a:t>pga</a:t>
            </a:r>
            <a:r>
              <a:rPr lang="da-DK" dirty="0" smtClean="0"/>
              <a:t> fravær og anderledes hygiejne-mønstre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Problemer med at tage en uddannelse, holde et job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Forældrene på social deroute, </a:t>
            </a:r>
            <a:r>
              <a:rPr lang="da-DK" dirty="0" err="1" smtClean="0"/>
              <a:t>pga</a:t>
            </a:r>
            <a:r>
              <a:rPr lang="da-DK" dirty="0" smtClean="0"/>
              <a:t> mange barns sygedage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Stress og psykologiske reaktioner hos forældrene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De raske søskende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8121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5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MBL-mangel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- Og hygiejne i hverdagen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43" y="4744889"/>
            <a:ext cx="2301429" cy="1645714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54" y="320485"/>
            <a:ext cx="1733678" cy="259228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775"/>
            <a:ext cx="1873326" cy="259228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7043754" y="2958362"/>
            <a:ext cx="18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Mikael M. Christesen</a:t>
            </a:r>
          </a:p>
          <a:p>
            <a:r>
              <a:rPr lang="da-DK" sz="1200" dirty="0" smtClean="0">
                <a:solidFill>
                  <a:schemeClr val="bg1"/>
                </a:solidFill>
              </a:rPr>
              <a:t>Sygeplejerske</a:t>
            </a:r>
          </a:p>
          <a:p>
            <a:r>
              <a:rPr lang="da-DK" sz="1200" dirty="0" smtClean="0">
                <a:solidFill>
                  <a:schemeClr val="bg1"/>
                </a:solidFill>
              </a:rPr>
              <a:t>Formand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644008" y="2958362"/>
            <a:ext cx="182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Joanna B. Rasmussen</a:t>
            </a:r>
          </a:p>
          <a:p>
            <a:r>
              <a:rPr lang="da-DK" sz="1200" dirty="0" smtClean="0">
                <a:solidFill>
                  <a:schemeClr val="bg1"/>
                </a:solidFill>
              </a:rPr>
              <a:t>Jordemoder</a:t>
            </a:r>
          </a:p>
          <a:p>
            <a:r>
              <a:rPr lang="da-DK" sz="1200" dirty="0" smtClean="0">
                <a:solidFill>
                  <a:schemeClr val="bg1"/>
                </a:solidFill>
              </a:rPr>
              <a:t>bestyrelsesmedlem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718048" cy="407707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3793"/>
            <a:ext cx="2646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Isabell 12 år, se-MBL 5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131840" y="9107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Følger af MBL-mangel</a:t>
            </a:r>
            <a:endParaRPr lang="da-DK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75856" y="1628800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Helbredsmæssige </a:t>
            </a:r>
            <a:r>
              <a:rPr lang="da-DK" dirty="0" err="1" smtClean="0"/>
              <a:t>sequelae</a:t>
            </a:r>
            <a:r>
              <a:rPr lang="da-DK" dirty="0" smtClean="0"/>
              <a:t>, fx </a:t>
            </a:r>
            <a:r>
              <a:rPr lang="da-DK" dirty="0" err="1" smtClean="0"/>
              <a:t>bronkiektasier</a:t>
            </a:r>
            <a:r>
              <a:rPr lang="da-DK" dirty="0" smtClean="0"/>
              <a:t>, resistens-udvikling, nyre-skader efter </a:t>
            </a:r>
            <a:r>
              <a:rPr lang="da-DK" dirty="0" err="1" smtClean="0"/>
              <a:t>pyelonefritter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Social isolering, </a:t>
            </a:r>
            <a:r>
              <a:rPr lang="da-DK" dirty="0" err="1" smtClean="0"/>
              <a:t>pga</a:t>
            </a:r>
            <a:r>
              <a:rPr lang="da-DK" dirty="0" smtClean="0"/>
              <a:t> fravær og anderledes hygiejne-mønstre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Problemer med at tage en uddannelse, holde et job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Forældrene på social deroute, </a:t>
            </a:r>
            <a:r>
              <a:rPr lang="da-DK" dirty="0" err="1" smtClean="0"/>
              <a:t>pga</a:t>
            </a:r>
            <a:r>
              <a:rPr lang="da-DK" dirty="0" smtClean="0"/>
              <a:t> mange barns sygedage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Stress og psykologiske reaktioner hos forældrene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De raske søskende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8121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251520" y="517574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B0F0"/>
                </a:solidFill>
              </a:rPr>
              <a:t>Spørgsmål: Hvilken hjælp til hygiejnen tror du man kan få af kommunen?</a:t>
            </a:r>
            <a:endParaRPr lang="da-DK" sz="1600" dirty="0">
              <a:solidFill>
                <a:srgbClr val="00B0F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222248" y="5089229"/>
            <a:ext cx="74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da-DK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0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563888" cy="237592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hverdagen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Forebyggelse er vores eneste værktøj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03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563888" cy="237592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hverdagen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Forebyggelse er vores eneste værktøj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Hygiejnen er en </a:t>
            </a:r>
            <a:r>
              <a:rPr lang="da-DK" dirty="0" err="1" smtClean="0"/>
              <a:t>handle-mulighed</a:t>
            </a:r>
            <a:endParaRPr lang="da-DK" dirty="0" smtClean="0"/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563888" cy="237592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hverdagen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Forebyggelse er vores eneste værktøj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Hygiejnen er en </a:t>
            </a:r>
            <a:r>
              <a:rPr lang="da-DK" dirty="0" err="1" smtClean="0"/>
              <a:t>handle-mulighed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Man kan ikke leve i et sterilt miljø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563888" cy="237592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hverdagen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Forebyggelse er vores eneste værktøj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Hygiejnen er en </a:t>
            </a:r>
            <a:r>
              <a:rPr lang="da-DK" dirty="0" err="1" smtClean="0"/>
              <a:t>handle-mulighed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Man kan ikke leve i et sterilt miljø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Hvor skal grænsen gå?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6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563888" cy="237592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hverdagen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Forebyggelse er vores eneste værktøj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Hygiejnen er en </a:t>
            </a:r>
            <a:r>
              <a:rPr lang="da-DK" dirty="0" err="1" smtClean="0"/>
              <a:t>handle-mulighed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Man kan ikke leve i et sterilt miljø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Hvor skal grænsen gå?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Hvordan undgår man at hygiejnen bliver tvangspræget for børnene?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563888" cy="237592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hverdagen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Forebyggelse er vores eneste værktøj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Hygiejnen er en </a:t>
            </a:r>
            <a:r>
              <a:rPr lang="da-DK" dirty="0" err="1" smtClean="0"/>
              <a:t>handle-mulighed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Man kan ikke leve i et sterilt miljø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Hvor skal grænsen gå?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Hvordan undgår man at hygiejnen bliver tvangspræget for børnene?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 skal være en selvfølge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563888" cy="237592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hverdagen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Forebyggelse er vores eneste værktøj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Hygiejnen er en </a:t>
            </a:r>
            <a:r>
              <a:rPr lang="da-DK" dirty="0" err="1" smtClean="0"/>
              <a:t>handle-mulighed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Man kan ikke leve i et sterilt miljø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Hvor skal grænsen gå?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Hvordan undgår man at hygiejnen bliver tvangspræget for børnene?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 skal være en selvfølge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 skal være sjovt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563888" cy="237592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hverdagen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Forebyggelse er vores eneste værktøj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Hygiejnen er en </a:t>
            </a:r>
            <a:r>
              <a:rPr lang="da-DK" dirty="0" err="1" smtClean="0"/>
              <a:t>handle-mulighed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Man kan ikke leve i et sterilt miljø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Hvor skal grænsen gå?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Hvordan undgår man at hygiejnen bliver tvangspræget for børnene?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 skal være en selvfølge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Hygiejne skal være sjovt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2663788" y="4658594"/>
            <a:ext cx="74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da-DK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827584" y="4781705"/>
            <a:ext cx="2014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B0F0"/>
                </a:solidFill>
              </a:rPr>
              <a:t>Spørgsmål: Hvordan kan man gøre håndvask sjovt?</a:t>
            </a:r>
            <a:endParaRPr lang="da-DK" sz="1600" dirty="0">
              <a:solidFill>
                <a:srgbClr val="00B0F0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91" y="2748615"/>
            <a:ext cx="3130920" cy="39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62" y="4832663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012160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Hygiejne derhjemme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79512" y="472514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Forældrenes problem!</a:t>
            </a:r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4516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897687"/>
            <a:ext cx="2951232" cy="53755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MBL-mangel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987824" y="1556792"/>
            <a:ext cx="5904656" cy="936104"/>
          </a:xfrm>
        </p:spPr>
        <p:txBody>
          <a:bodyPr>
            <a:normAutofit/>
          </a:bodyPr>
          <a:lstStyle/>
          <a:p>
            <a:pPr marL="294894" indent="-285750">
              <a:buFontTx/>
              <a:buChar char="-"/>
            </a:pPr>
            <a:r>
              <a:rPr lang="da-DK" sz="2200" dirty="0" smtClean="0"/>
              <a:t>Mangel på proteinet </a:t>
            </a:r>
            <a:r>
              <a:rPr lang="da-DK" sz="2200" dirty="0" err="1" smtClean="0"/>
              <a:t>Mannose</a:t>
            </a:r>
            <a:r>
              <a:rPr lang="da-DK" sz="2200" dirty="0" smtClean="0"/>
              <a:t> Bindende </a:t>
            </a:r>
            <a:r>
              <a:rPr lang="da-DK" sz="2200" dirty="0" err="1" smtClean="0"/>
              <a:t>Lektin</a:t>
            </a:r>
            <a:endParaRPr lang="da-DK" sz="2200" dirty="0" smtClean="0"/>
          </a:p>
          <a:p>
            <a:pPr marL="294894" indent="-285750">
              <a:buFontTx/>
              <a:buChar char="-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2852" cy="3784279"/>
          </a:xfrm>
        </p:spPr>
      </p:pic>
      <p:sp>
        <p:nvSpPr>
          <p:cNvPr id="6" name="Tekstboks 5"/>
          <p:cNvSpPr txBox="1"/>
          <p:nvPr/>
        </p:nvSpPr>
        <p:spPr>
          <a:xfrm>
            <a:off x="251520" y="6206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Silke 1 år, se-MBL 61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867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83" y="2708920"/>
            <a:ext cx="2542516" cy="12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7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62" y="4832663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012160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Hygiejne derhjemme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79512" y="472514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Forældrenes problem!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Begyndende forståelse af mikroorganismer</a:t>
            </a:r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1222"/>
            <a:ext cx="2526353" cy="2116674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255603" y="3750560"/>
            <a:ext cx="3237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 smtClean="0">
                <a:solidFill>
                  <a:srgbClr val="00B0F0"/>
                </a:solidFill>
              </a:rPr>
              <a:t>Penicillin</a:t>
            </a:r>
            <a:endParaRPr lang="da-DK" sz="1600" dirty="0">
              <a:solidFill>
                <a:srgbClr val="00B0F0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53" y="1912264"/>
            <a:ext cx="2403830" cy="1795632"/>
          </a:xfrm>
          <a:prstGeom prst="rect">
            <a:avLst/>
          </a:prstGeom>
        </p:spPr>
      </p:pic>
      <p:sp>
        <p:nvSpPr>
          <p:cNvPr id="14" name="Tekstboks 13"/>
          <p:cNvSpPr txBox="1"/>
          <p:nvPr/>
        </p:nvSpPr>
        <p:spPr>
          <a:xfrm>
            <a:off x="3439209" y="37505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Streptokokkus</a:t>
            </a:r>
            <a:r>
              <a:rPr lang="da-DK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pneumoniae</a:t>
            </a:r>
            <a:endParaRPr lang="da-DK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62" y="4832663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012160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Hygiejne derhjemme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79512" y="4725144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Forældrenes problem!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Begyndende forståelse af mikroorganismer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Hånd- og mundhygiejne</a:t>
            </a:r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032448" cy="3024336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465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62" y="4832663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012160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Hygiejne derhjemme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79512" y="4725144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Forældrenes problem!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Begyndende forståelse af mikroorganismer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Hånd- og mundhygiejne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Rengøringsvenligt hjem, god udluftning</a:t>
            </a:r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032448" cy="3024336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62" y="4832663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012160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Hygiejne derhjemme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79512" y="4725144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Forældrenes problem!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Begyndende forståelse af mikroorganismer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Hånd- og mundhygiejne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Rengøringsvenligt hjem, god udluftning</a:t>
            </a:r>
          </a:p>
          <a:p>
            <a:pPr marL="285750" indent="-285750">
              <a:buFontTx/>
              <a:buChar char="-"/>
            </a:pPr>
            <a:r>
              <a:rPr lang="da-DK" dirty="0" err="1" smtClean="0"/>
              <a:t>Afspritning</a:t>
            </a:r>
            <a:r>
              <a:rPr lang="da-DK" dirty="0" smtClean="0"/>
              <a:t> af overflader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032448" cy="3024336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62" y="4832663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012160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Hygiejne derhjemme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79512" y="4725144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Forældrenes problem!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Begyndende forståelse af mikroorganismer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Hånd- og mundhygiejne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Rengøringsvenligt hjem, god udluftning</a:t>
            </a:r>
          </a:p>
          <a:p>
            <a:pPr marL="285750" indent="-285750">
              <a:buFontTx/>
              <a:buChar char="-"/>
            </a:pPr>
            <a:r>
              <a:rPr lang="da-DK" dirty="0" err="1" smtClean="0"/>
              <a:t>Afspritning</a:t>
            </a:r>
            <a:r>
              <a:rPr lang="da-DK" dirty="0" smtClean="0"/>
              <a:t> af overflader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Hyppige grundige hovedrengøringer – især efter børnegæster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032448" cy="3024336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62" y="4832663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012160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Hygiejne derhjemme</a:t>
            </a:r>
            <a:endParaRPr lang="da-DK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79512" y="4725144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Forældrenes problem!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Begyndende forståelse af mikroorganismer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Hånd- og mundhygiejne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Rengøringsvenligt hjem, god udluftning</a:t>
            </a:r>
          </a:p>
          <a:p>
            <a:pPr marL="285750" indent="-285750">
              <a:buFontTx/>
              <a:buChar char="-"/>
            </a:pPr>
            <a:r>
              <a:rPr lang="da-DK" dirty="0" err="1" smtClean="0"/>
              <a:t>Afspritning</a:t>
            </a:r>
            <a:r>
              <a:rPr lang="da-DK" dirty="0" smtClean="0"/>
              <a:t> af overflader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Hyppige grundige hovedrengøringer – især efter børnegæster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032448" cy="3024336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4032448" cy="3024336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7442212" y="1700808"/>
            <a:ext cx="1522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B0F0"/>
                </a:solidFill>
              </a:rPr>
              <a:t>Spørgsmål: Hvordan undgår man rengørings-vanvid?</a:t>
            </a:r>
            <a:endParaRPr lang="da-DK" sz="1600" dirty="0">
              <a:solidFill>
                <a:srgbClr val="00B0F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7694314" y="2780928"/>
            <a:ext cx="74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da-DK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1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det offentlige rum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Her har vi muligheder at undgå smitte på – holde os væk eller bruge beskyttende handlinger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/>
          <a:stretch/>
        </p:blipFill>
        <p:spPr>
          <a:xfrm>
            <a:off x="5386536" y="1032458"/>
            <a:ext cx="3311763" cy="3501007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7006716" y="423645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Adam 8 år, se-MBL 92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det offentlige rum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Her har vi muligheder at undgå smitte på – holde os væk eller bruge beskyttende handlinger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Landsdækkende </a:t>
            </a:r>
            <a:r>
              <a:rPr lang="da-DK" dirty="0" smtClean="0"/>
              <a:t>kampagner</a:t>
            </a:r>
            <a:endParaRPr lang="da-DK" dirty="0" smtClean="0"/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/>
          <a:stretch/>
        </p:blipFill>
        <p:spPr>
          <a:xfrm>
            <a:off x="5386536" y="1032458"/>
            <a:ext cx="3311763" cy="3501007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7006716" y="423645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Adam 8 år, se-MBL 92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det offentlige rum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Her har vi muligheder at undgå smitte på – holde os væk eller bruge beskyttende handlinger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Landsdækkende </a:t>
            </a:r>
            <a:r>
              <a:rPr lang="da-DK" dirty="0" smtClean="0"/>
              <a:t>kampagner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2 regler: Håndhygiejne og nyse i ærmet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/>
          <a:stretch/>
        </p:blipFill>
        <p:spPr>
          <a:xfrm>
            <a:off x="5386536" y="1032458"/>
            <a:ext cx="3311763" cy="3501007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7006716" y="423645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Adam 8 år, se-MBL 92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det offentlige rum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Her har vi muligheder at undgå smitte på – holde os væk eller bruge beskyttende handlinger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Landsdækkende </a:t>
            </a:r>
            <a:r>
              <a:rPr lang="da-DK" dirty="0" smtClean="0"/>
              <a:t>kampagner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2 regler: Håndhygiejne og nyse i ærmet</a:t>
            </a:r>
          </a:p>
          <a:p>
            <a:pPr marL="285750" indent="-285750">
              <a:buFontTx/>
              <a:buChar char="-"/>
            </a:pPr>
            <a:r>
              <a:rPr lang="da-DK" dirty="0"/>
              <a:t>Håndsprit på offentlige toiletter, i bussen, på restauranter mm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/>
          <a:stretch/>
        </p:blipFill>
        <p:spPr>
          <a:xfrm>
            <a:off x="5386536" y="1032458"/>
            <a:ext cx="3311763" cy="3501007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7006716" y="423645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Adam 8 år, se-MBL 92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897687"/>
            <a:ext cx="2951232" cy="53755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MBL-mangel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987824" y="1556792"/>
            <a:ext cx="5904656" cy="2808312"/>
          </a:xfrm>
        </p:spPr>
        <p:txBody>
          <a:bodyPr>
            <a:normAutofit/>
          </a:bodyPr>
          <a:lstStyle/>
          <a:p>
            <a:pPr marL="294894" indent="-285750">
              <a:buFontTx/>
              <a:buChar char="-"/>
            </a:pPr>
            <a:r>
              <a:rPr lang="da-DK" sz="2200" dirty="0" smtClean="0"/>
              <a:t>Mangel på proteinet </a:t>
            </a:r>
            <a:r>
              <a:rPr lang="da-DK" sz="2200" dirty="0" err="1" smtClean="0"/>
              <a:t>Mannose</a:t>
            </a:r>
            <a:r>
              <a:rPr lang="da-DK" sz="2200" dirty="0" smtClean="0"/>
              <a:t> Bindende </a:t>
            </a:r>
            <a:r>
              <a:rPr lang="da-DK" sz="2200" dirty="0" err="1" smtClean="0"/>
              <a:t>Lektin</a:t>
            </a:r>
            <a:endParaRPr lang="da-DK" sz="2200" dirty="0" smtClean="0"/>
          </a:p>
          <a:p>
            <a:pPr marL="294894" indent="-285750">
              <a:buFontTx/>
              <a:buChar char="-"/>
            </a:pPr>
            <a:r>
              <a:rPr lang="da-DK" sz="2200" dirty="0" smtClean="0"/>
              <a:t>MBL er en af de 3 veje til aktivering af </a:t>
            </a:r>
            <a:r>
              <a:rPr lang="da-DK" sz="2200" dirty="0" err="1" smtClean="0"/>
              <a:t>complement</a:t>
            </a:r>
            <a:r>
              <a:rPr lang="da-DK" sz="2200" dirty="0" smtClean="0"/>
              <a:t>-systemet</a:t>
            </a:r>
          </a:p>
          <a:p>
            <a:pPr marL="294894" indent="-285750">
              <a:buFontTx/>
              <a:buChar char="-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2852" cy="3784279"/>
          </a:xfrm>
        </p:spPr>
      </p:pic>
      <p:sp>
        <p:nvSpPr>
          <p:cNvPr id="6" name="Tekstboks 5"/>
          <p:cNvSpPr txBox="1"/>
          <p:nvPr/>
        </p:nvSpPr>
        <p:spPr>
          <a:xfrm>
            <a:off x="251520" y="6206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Silke 1 år, se-MBL 61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867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4858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5386536" y="95793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Sille 4 år, se-MBL 12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9579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 i det offentlige rum</a:t>
            </a:r>
            <a:endParaRPr lang="da-DK" sz="2000" b="1" dirty="0">
              <a:latin typeface="+mj-lt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67544" y="1628800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Her har vi muligheder at undgå smitte på – holde os væk eller bruge beskyttende handlinger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Landsdækkende kampagner?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2 regler: Håndhygiejne og nyse i ærmet</a:t>
            </a:r>
          </a:p>
          <a:p>
            <a:pPr marL="285750" indent="-285750">
              <a:buFontTx/>
              <a:buChar char="-"/>
            </a:pPr>
            <a:r>
              <a:rPr lang="da-DK" dirty="0"/>
              <a:t>Håndsprit på offentlige toiletter, i bussen, på restauranter mm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8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83568" y="486915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B0F0"/>
                </a:solidFill>
              </a:rPr>
              <a:t>Spørgsmål: </a:t>
            </a:r>
            <a:r>
              <a:rPr lang="da-DK" sz="1600" dirty="0" smtClean="0">
                <a:solidFill>
                  <a:srgbClr val="00B0F0"/>
                </a:solidFill>
              </a:rPr>
              <a:t>Hvordan får man håndsprit ind i den almindelige danskers hjem?</a:t>
            </a:r>
            <a:endParaRPr lang="da-DK" sz="1600" dirty="0">
              <a:solidFill>
                <a:srgbClr val="00B0F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696042" y="4622937"/>
            <a:ext cx="74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da-DK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/>
          <a:stretch/>
        </p:blipFill>
        <p:spPr>
          <a:xfrm>
            <a:off x="5386536" y="1032458"/>
            <a:ext cx="3311763" cy="3501007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7006716" y="423645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Adam 8 år, se-MBL 92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79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  <a:p>
            <a:pPr marL="285750" indent="-285750">
              <a:buFontTx/>
              <a:buChar char="-"/>
            </a:pPr>
            <a:r>
              <a:rPr lang="da-DK" dirty="0"/>
              <a:t>Ingen mulighed for forældre at undgå institutionen og dens hygiejne</a:t>
            </a:r>
          </a:p>
          <a:p>
            <a:pPr marL="285750" indent="-285750">
              <a:buFontTx/>
              <a:buChar char="-"/>
            </a:pPr>
            <a:endParaRPr lang="da-DK" dirty="0" smtClean="0"/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  <a:p>
            <a:pPr marL="285750" indent="-285750">
              <a:buFontTx/>
              <a:buChar char="-"/>
            </a:pPr>
            <a:r>
              <a:rPr lang="da-DK" dirty="0"/>
              <a:t>Ingen mulighed for forældre at undgå institutionen og dens </a:t>
            </a:r>
            <a:r>
              <a:rPr lang="da-DK" dirty="0" smtClean="0"/>
              <a:t>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Uddannelse af personalet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3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  <a:p>
            <a:pPr marL="285750" indent="-285750">
              <a:buFontTx/>
              <a:buChar char="-"/>
            </a:pPr>
            <a:r>
              <a:rPr lang="da-DK" dirty="0"/>
              <a:t>Ingen mulighed for forældre at undgå institutionen og dens </a:t>
            </a:r>
            <a:r>
              <a:rPr lang="da-DK" dirty="0" smtClean="0"/>
              <a:t>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Uddannelse af personalet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Igen: håndhygiejne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6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  <a:p>
            <a:pPr marL="285750" indent="-285750">
              <a:buFontTx/>
              <a:buChar char="-"/>
            </a:pPr>
            <a:r>
              <a:rPr lang="da-DK" dirty="0"/>
              <a:t>Ingen mulighed for forældre at undgå institutionen og dens </a:t>
            </a:r>
            <a:r>
              <a:rPr lang="da-DK" dirty="0" smtClean="0"/>
              <a:t>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Uddannelse af personalet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Igen: håndhygiejne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Gode rutiner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  <a:p>
            <a:pPr marL="285750" indent="-285750">
              <a:buFontTx/>
              <a:buChar char="-"/>
            </a:pPr>
            <a:r>
              <a:rPr lang="da-DK" dirty="0"/>
              <a:t>Ingen mulighed for forældre at undgå institutionen og dens </a:t>
            </a:r>
            <a:r>
              <a:rPr lang="da-DK" dirty="0" smtClean="0"/>
              <a:t>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Uddannelse af personalet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Igen: håndhygiejne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Gode rutiner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Praktiske løsninger, fx papirtørklæder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  <a:p>
            <a:pPr marL="285750" indent="-285750">
              <a:buFontTx/>
              <a:buChar char="-"/>
            </a:pPr>
            <a:r>
              <a:rPr lang="da-DK" dirty="0"/>
              <a:t>Ingen mulighed for forældre at undgå institutionen og dens </a:t>
            </a:r>
            <a:r>
              <a:rPr lang="da-DK" dirty="0" smtClean="0"/>
              <a:t>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Uddannelse af personalet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Igen: håndhygiejne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Gode rutiner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Praktiske løsninger, fx papirtørklæder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Regler ved sygdoms-udbrud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9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  <a:p>
            <a:pPr marL="285750" indent="-285750">
              <a:buFontTx/>
              <a:buChar char="-"/>
            </a:pPr>
            <a:r>
              <a:rPr lang="da-DK" dirty="0"/>
              <a:t>Ingen mulighed for forældre at undgå institutionen og dens </a:t>
            </a:r>
            <a:r>
              <a:rPr lang="da-DK" dirty="0" smtClean="0"/>
              <a:t>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Uddannelse af personalet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Igen: håndhygiejne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Gode rutiner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Praktiske løsninger, fx papirtørklæder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Regler ved sygdoms-udbrud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Små institutioner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7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  <a:p>
            <a:pPr marL="285750" indent="-285750">
              <a:buFontTx/>
              <a:buChar char="-"/>
            </a:pPr>
            <a:r>
              <a:rPr lang="da-DK" dirty="0"/>
              <a:t>Ingen mulighed for forældre at undgå institutionen og dens </a:t>
            </a:r>
            <a:r>
              <a:rPr lang="da-DK" dirty="0" smtClean="0"/>
              <a:t>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Uddannelse af personalet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Igen: håndhygiejne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Gode rutiner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Praktiske løsninger, fx papirtørklæder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Regler ved sygdoms-udbrud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Små institutioner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Skov/udflytter-institutioner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897687"/>
            <a:ext cx="2951232" cy="53755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MBL-mangel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987824" y="1556792"/>
            <a:ext cx="5904656" cy="2808312"/>
          </a:xfrm>
        </p:spPr>
        <p:txBody>
          <a:bodyPr>
            <a:normAutofit/>
          </a:bodyPr>
          <a:lstStyle/>
          <a:p>
            <a:pPr marL="294894" indent="-285750">
              <a:buFontTx/>
              <a:buChar char="-"/>
            </a:pPr>
            <a:r>
              <a:rPr lang="da-DK" sz="2200" dirty="0" smtClean="0"/>
              <a:t>Mangel på proteinet </a:t>
            </a:r>
            <a:r>
              <a:rPr lang="da-DK" sz="2200" dirty="0" err="1" smtClean="0"/>
              <a:t>Mannose</a:t>
            </a:r>
            <a:r>
              <a:rPr lang="da-DK" sz="2200" dirty="0" smtClean="0"/>
              <a:t> Bindende </a:t>
            </a:r>
            <a:r>
              <a:rPr lang="da-DK" sz="2200" dirty="0" err="1" smtClean="0"/>
              <a:t>Lektin</a:t>
            </a:r>
            <a:endParaRPr lang="da-DK" sz="2200" dirty="0" smtClean="0"/>
          </a:p>
          <a:p>
            <a:pPr marL="294894" indent="-285750">
              <a:buFontTx/>
              <a:buChar char="-"/>
            </a:pPr>
            <a:r>
              <a:rPr lang="da-DK" sz="2200" dirty="0" smtClean="0"/>
              <a:t>MBL er en af de 3 veje til aktivering af </a:t>
            </a:r>
            <a:r>
              <a:rPr lang="da-DK" sz="2200" dirty="0" err="1" smtClean="0"/>
              <a:t>complement</a:t>
            </a:r>
            <a:r>
              <a:rPr lang="da-DK" sz="2200" dirty="0" smtClean="0"/>
              <a:t>-systemet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MBL-mangel = se-MBL &lt; 500</a:t>
            </a:r>
          </a:p>
          <a:p>
            <a:pPr marL="294894" indent="-285750">
              <a:buFontTx/>
              <a:buChar char="-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2852" cy="3784279"/>
          </a:xfrm>
        </p:spPr>
      </p:pic>
      <p:sp>
        <p:nvSpPr>
          <p:cNvPr id="6" name="Tekstboks 5"/>
          <p:cNvSpPr txBox="1"/>
          <p:nvPr/>
        </p:nvSpPr>
        <p:spPr>
          <a:xfrm>
            <a:off x="251520" y="6206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Silke 1 år, se-MBL 61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867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683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24064" cy="2718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latin typeface="+mj-lt"/>
              </a:rPr>
              <a:t>Hygiejnen i institutionen/skolen</a:t>
            </a:r>
            <a:endParaRPr lang="da-DK" sz="2000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23528" y="1772816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Det er her smitten kommer fra!!</a:t>
            </a:r>
          </a:p>
          <a:p>
            <a:pPr marL="285750" indent="-285750">
              <a:buFontTx/>
              <a:buChar char="-"/>
            </a:pPr>
            <a:r>
              <a:rPr lang="da-DK" dirty="0"/>
              <a:t>Ingen mulighed for forældre at undgå institutionen og dens </a:t>
            </a:r>
            <a:r>
              <a:rPr lang="da-DK" dirty="0" smtClean="0"/>
              <a:t>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Uddannelse af personalet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Igen: håndhygiejne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Gode rutiner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Praktiske løsninger, fx papirtørklæder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Regler ved sygdoms-udbrud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Små institutioner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Skov/udflytter-institutioner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75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611560" y="5151985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B0F0"/>
                </a:solidFill>
              </a:rPr>
              <a:t>Spørgsmål: Hvor mange % af MBL-barnets infektioner tror du stammer fra institutionen?</a:t>
            </a:r>
            <a:endParaRPr lang="da-DK" sz="1600" dirty="0">
              <a:solidFill>
                <a:srgbClr val="00B0F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635896" y="4954555"/>
            <a:ext cx="74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da-DK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4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5148064" cy="3861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05272" y="52666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Hygiejnen på hospitalet</a:t>
            </a:r>
            <a:endParaRPr lang="da-DK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51520" y="11247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Ingen muligheder for at undgå stedet, men nogle muligheder for beskyttende handlinger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4" y="478346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934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5148064" cy="3861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05272" y="52666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Hygiejnen på hospitalet</a:t>
            </a:r>
            <a:endParaRPr lang="da-DK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51520" y="112474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Ingen muligheder for at undgå stedet, men nogle muligheder for beskyttende handlinger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Smitten fra de andre syge børn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4" y="478346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5148064" cy="3861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05272" y="52666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Hygiejnen på hospitalet</a:t>
            </a:r>
            <a:endParaRPr lang="da-DK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51520" y="1124744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Ingen muligheder for at undgå stedet, men nogle muligheder for beskyttende handlinger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Smitten fra de andre syge børn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Legerummet er forbudt område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4" y="478346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5148064" cy="3861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05272" y="52666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Hygiejnen på hospitalet</a:t>
            </a:r>
            <a:endParaRPr lang="da-DK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51520" y="112474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Ingen muligheder for at undgå stedet, men nogle muligheder for beskyttende handlinger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Smitten fra de andre syge børn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Legerummet er forbudt område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Medbring egne ting – pak en taske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4" y="478346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3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5148064" cy="3861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05272" y="52666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Hygiejnen på hospitalet</a:t>
            </a:r>
            <a:endParaRPr lang="da-DK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51520" y="1124744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Ingen muligheder for at undgå stedet, men nogle muligheder for beskyttende handlinger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Smitten fra de andre syge børn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Legerummet er forbudt område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Medbring egne ting – pak en taske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Storvask efter hjemkomst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4" y="478346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5148064" cy="386104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05272" y="52666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latin typeface="+mj-lt"/>
              </a:rPr>
              <a:t>Hygiejnen på hospitalet</a:t>
            </a:r>
            <a:endParaRPr lang="da-DK" b="1" dirty="0">
              <a:latin typeface="+mj-lt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51520" y="1124744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Ingen muligheder for at undgå stedet, men nogle muligheder for beskyttende handlinger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Smitten fra de andre syge børn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Legerummet er forbudt område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Medbring egne ting – pak en taske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Storvask efter hjemkomst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4" y="4783460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5724128" y="134076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B0F0"/>
                </a:solidFill>
              </a:rPr>
              <a:t>Spørgsmål: Hvad kunne børnemodtagelsen gøre, så der var bedre vilkår for immundefekte?</a:t>
            </a:r>
            <a:endParaRPr lang="da-DK" sz="1600" dirty="0">
              <a:solidFill>
                <a:srgbClr val="00B0F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043299" y="2191216"/>
            <a:ext cx="74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da-DK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2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3491880" y="2159320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Sander 4 år, se-MBL 90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691680" y="105273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latin typeface="+mj-lt"/>
              </a:rPr>
              <a:t>Afslutning – spørgsmål?</a:t>
            </a:r>
            <a:endParaRPr lang="da-DK" sz="2400" b="1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4436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6" y="2401972"/>
            <a:ext cx="5430350" cy="40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9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897687"/>
            <a:ext cx="2951232" cy="53755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MBL-mangel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987824" y="1556792"/>
            <a:ext cx="5904656" cy="2808312"/>
          </a:xfrm>
        </p:spPr>
        <p:txBody>
          <a:bodyPr>
            <a:normAutofit/>
          </a:bodyPr>
          <a:lstStyle/>
          <a:p>
            <a:pPr marL="294894" indent="-285750">
              <a:buFontTx/>
              <a:buChar char="-"/>
            </a:pPr>
            <a:r>
              <a:rPr lang="da-DK" sz="2200" dirty="0" smtClean="0"/>
              <a:t>Mangel på proteinet </a:t>
            </a:r>
            <a:r>
              <a:rPr lang="da-DK" sz="2200" dirty="0" err="1" smtClean="0"/>
              <a:t>Mannose</a:t>
            </a:r>
            <a:r>
              <a:rPr lang="da-DK" sz="2200" dirty="0" smtClean="0"/>
              <a:t> Bindende </a:t>
            </a:r>
            <a:r>
              <a:rPr lang="da-DK" sz="2200" dirty="0" err="1" smtClean="0"/>
              <a:t>Lektin</a:t>
            </a:r>
            <a:endParaRPr lang="da-DK" sz="2200" dirty="0" smtClean="0"/>
          </a:p>
          <a:p>
            <a:pPr marL="294894" indent="-285750">
              <a:buFontTx/>
              <a:buChar char="-"/>
            </a:pPr>
            <a:r>
              <a:rPr lang="da-DK" sz="2200" dirty="0" smtClean="0"/>
              <a:t>MBL er en af de 3 veje til aktivering af </a:t>
            </a:r>
            <a:r>
              <a:rPr lang="da-DK" sz="2200" dirty="0" err="1" smtClean="0"/>
              <a:t>complement</a:t>
            </a:r>
            <a:r>
              <a:rPr lang="da-DK" sz="2200" dirty="0" smtClean="0"/>
              <a:t>-systemet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MBL-mangel = se-MBL &lt; 500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Arvelig immundefekt</a:t>
            </a:r>
          </a:p>
          <a:p>
            <a:pPr marL="294894" indent="-285750">
              <a:buFontTx/>
              <a:buChar char="-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2852" cy="3784279"/>
          </a:xfrm>
        </p:spPr>
      </p:pic>
      <p:sp>
        <p:nvSpPr>
          <p:cNvPr id="6" name="Tekstboks 5"/>
          <p:cNvSpPr txBox="1"/>
          <p:nvPr/>
        </p:nvSpPr>
        <p:spPr>
          <a:xfrm>
            <a:off x="251520" y="6206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Silke 1 år, se-MBL 61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867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4633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897687"/>
            <a:ext cx="2951232" cy="53755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MBL-mangel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987824" y="1556792"/>
            <a:ext cx="5904656" cy="2808312"/>
          </a:xfrm>
        </p:spPr>
        <p:txBody>
          <a:bodyPr>
            <a:normAutofit lnSpcReduction="10000"/>
          </a:bodyPr>
          <a:lstStyle/>
          <a:p>
            <a:pPr marL="294894" indent="-285750">
              <a:buFontTx/>
              <a:buChar char="-"/>
            </a:pPr>
            <a:r>
              <a:rPr lang="da-DK" sz="2200" dirty="0" smtClean="0"/>
              <a:t>Mangel på proteinet </a:t>
            </a:r>
            <a:r>
              <a:rPr lang="da-DK" sz="2200" dirty="0" err="1" smtClean="0"/>
              <a:t>Mannose</a:t>
            </a:r>
            <a:r>
              <a:rPr lang="da-DK" sz="2200" dirty="0" smtClean="0"/>
              <a:t> Bindende </a:t>
            </a:r>
            <a:r>
              <a:rPr lang="da-DK" sz="2200" dirty="0" err="1" smtClean="0"/>
              <a:t>Lektin</a:t>
            </a:r>
            <a:endParaRPr lang="da-DK" sz="2200" dirty="0" smtClean="0"/>
          </a:p>
          <a:p>
            <a:pPr marL="294894" indent="-285750">
              <a:buFontTx/>
              <a:buChar char="-"/>
            </a:pPr>
            <a:r>
              <a:rPr lang="da-DK" sz="2200" dirty="0" smtClean="0"/>
              <a:t>MBL er en af de 3 veje til aktivering af </a:t>
            </a:r>
            <a:r>
              <a:rPr lang="da-DK" sz="2200" dirty="0" err="1" smtClean="0"/>
              <a:t>complement</a:t>
            </a:r>
            <a:r>
              <a:rPr lang="da-DK" sz="2200" dirty="0" smtClean="0"/>
              <a:t>-systemet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MBL-mangel = se-MBL &lt; 500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Arvelig immundefekt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4% af en årgang har symptomgivende MBL-mangel</a:t>
            </a:r>
          </a:p>
          <a:p>
            <a:pPr marL="294894" indent="-285750">
              <a:buFontTx/>
              <a:buChar char="-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2852" cy="3784279"/>
          </a:xfrm>
        </p:spPr>
      </p:pic>
      <p:sp>
        <p:nvSpPr>
          <p:cNvPr id="6" name="Tekstboks 5"/>
          <p:cNvSpPr txBox="1"/>
          <p:nvPr/>
        </p:nvSpPr>
        <p:spPr>
          <a:xfrm>
            <a:off x="251520" y="6206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Silke 1 år, se-MBL 61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867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0020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897687"/>
            <a:ext cx="2951232" cy="53755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MBL-mangel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987824" y="1556792"/>
            <a:ext cx="5904656" cy="2808312"/>
          </a:xfrm>
        </p:spPr>
        <p:txBody>
          <a:bodyPr>
            <a:normAutofit fontScale="92500"/>
          </a:bodyPr>
          <a:lstStyle/>
          <a:p>
            <a:pPr marL="294894" indent="-285750">
              <a:buFontTx/>
              <a:buChar char="-"/>
            </a:pPr>
            <a:r>
              <a:rPr lang="da-DK" sz="2200" dirty="0" smtClean="0"/>
              <a:t>Mangel på proteinet </a:t>
            </a:r>
            <a:r>
              <a:rPr lang="da-DK" sz="2200" dirty="0" err="1" smtClean="0"/>
              <a:t>Mannose</a:t>
            </a:r>
            <a:r>
              <a:rPr lang="da-DK" sz="2200" dirty="0" smtClean="0"/>
              <a:t> Bindende </a:t>
            </a:r>
            <a:r>
              <a:rPr lang="da-DK" sz="2200" dirty="0" err="1" smtClean="0"/>
              <a:t>Lektin</a:t>
            </a:r>
            <a:endParaRPr lang="da-DK" sz="2200" dirty="0" smtClean="0"/>
          </a:p>
          <a:p>
            <a:pPr marL="294894" indent="-285750">
              <a:buFontTx/>
              <a:buChar char="-"/>
            </a:pPr>
            <a:r>
              <a:rPr lang="da-DK" sz="2200" dirty="0" smtClean="0"/>
              <a:t>MBL er en af de 3 veje til aktivering af </a:t>
            </a:r>
            <a:r>
              <a:rPr lang="da-DK" sz="2200" dirty="0" err="1" smtClean="0"/>
              <a:t>complement</a:t>
            </a:r>
            <a:r>
              <a:rPr lang="da-DK" sz="2200" dirty="0" smtClean="0"/>
              <a:t>-systemet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MBL-mangel = se-MBL &lt; 500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Arvelig immundefekt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4% af en årgang har symptomgivende MBL-mangel</a:t>
            </a:r>
          </a:p>
          <a:p>
            <a:pPr marL="294894" indent="-285750">
              <a:buFontTx/>
              <a:buChar char="-"/>
            </a:pPr>
            <a:r>
              <a:rPr lang="da-DK" sz="2200" dirty="0" smtClean="0"/>
              <a:t>Typisk debut ved 1-års alderen</a:t>
            </a:r>
          </a:p>
          <a:p>
            <a:pPr marL="294894" indent="-285750">
              <a:buFontTx/>
              <a:buChar char="-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2852" cy="3784279"/>
          </a:xfrm>
        </p:spPr>
      </p:pic>
      <p:sp>
        <p:nvSpPr>
          <p:cNvPr id="6" name="Tekstboks 5"/>
          <p:cNvSpPr txBox="1"/>
          <p:nvPr/>
        </p:nvSpPr>
        <p:spPr>
          <a:xfrm>
            <a:off x="251520" y="6206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Silke 1 år, se-MBL 61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8676"/>
            <a:ext cx="22987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262774" y="639060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Foreningen MBL-mangel.dk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655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510</TotalTime>
  <Words>2448</Words>
  <Application>Microsoft Office PowerPoint</Application>
  <PresentationFormat>Skærmshow (4:3)</PresentationFormat>
  <Paragraphs>497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67</vt:i4>
      </vt:variant>
    </vt:vector>
  </HeadingPairs>
  <TitlesOfParts>
    <vt:vector size="68" baseType="lpstr">
      <vt:lpstr>Urban</vt:lpstr>
      <vt:lpstr>MBL-mangel</vt:lpstr>
      <vt:lpstr>MBL-mangel</vt:lpstr>
      <vt:lpstr>MBL-mangel</vt:lpstr>
      <vt:lpstr>MBL-mangel</vt:lpstr>
      <vt:lpstr>MBL-mangel</vt:lpstr>
      <vt:lpstr>MBL-mangel</vt:lpstr>
      <vt:lpstr>MBL-mangel</vt:lpstr>
      <vt:lpstr>MBL-mangel</vt:lpstr>
      <vt:lpstr>MBL-mangel</vt:lpstr>
      <vt:lpstr>MBL-mangel</vt:lpstr>
      <vt:lpstr>MBL-mangel</vt:lpstr>
      <vt:lpstr>MBL-mangel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MBL-mangel</dc:title>
  <dc:creator>mikael og joanna</dc:creator>
  <cp:lastModifiedBy>mikael og joanna</cp:lastModifiedBy>
  <cp:revision>41</cp:revision>
  <dcterms:created xsi:type="dcterms:W3CDTF">2013-02-19T14:38:43Z</dcterms:created>
  <dcterms:modified xsi:type="dcterms:W3CDTF">2013-04-04T09:29:42Z</dcterms:modified>
</cp:coreProperties>
</file>