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8"/>
  </p:notesMasterIdLst>
  <p:handoutMasterIdLst>
    <p:handoutMasterId r:id="rId19"/>
  </p:handoutMasterIdLst>
  <p:sldIdLst>
    <p:sldId id="266" r:id="rId2"/>
    <p:sldId id="326" r:id="rId3"/>
    <p:sldId id="328" r:id="rId4"/>
    <p:sldId id="334" r:id="rId5"/>
    <p:sldId id="324" r:id="rId6"/>
    <p:sldId id="331" r:id="rId7"/>
    <p:sldId id="332" r:id="rId8"/>
    <p:sldId id="322" r:id="rId9"/>
    <p:sldId id="321" r:id="rId10"/>
    <p:sldId id="323" r:id="rId11"/>
    <p:sldId id="300" r:id="rId12"/>
    <p:sldId id="319" r:id="rId13"/>
    <p:sldId id="283" r:id="rId14"/>
    <p:sldId id="296" r:id="rId15"/>
    <p:sldId id="333" r:id="rId16"/>
    <p:sldId id="330" r:id="rId1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8EC4"/>
    <a:srgbClr val="FFFFFF"/>
    <a:srgbClr val="002D6A"/>
    <a:srgbClr val="0054A6"/>
    <a:srgbClr val="A5CC3B"/>
    <a:srgbClr val="505050"/>
    <a:srgbClr val="000000"/>
    <a:srgbClr val="D1D3E1"/>
    <a:srgbClr val="CADB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84" autoAdjust="0"/>
    <p:restoredTop sz="82878" autoAdjust="0"/>
  </p:normalViewPr>
  <p:slideViewPr>
    <p:cSldViewPr snapToObjects="1">
      <p:cViewPr>
        <p:scale>
          <a:sx n="75" d="100"/>
          <a:sy n="75" d="100"/>
        </p:scale>
        <p:origin x="-19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6" d="100"/>
          <a:sy n="56" d="100"/>
        </p:scale>
        <p:origin x="-283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DB62FB-1326-49B8-A2FC-251B131D37EF}" type="doc">
      <dgm:prSet loTypeId="urn:microsoft.com/office/officeart/2005/8/layout/venn1" loCatId="relationship" qsTypeId="urn:microsoft.com/office/officeart/2005/8/quickstyle/3d4" qsCatId="3D" csTypeId="urn:microsoft.com/office/officeart/2005/8/colors/accent1_2" csCatId="accent1" phldr="1"/>
      <dgm:spPr/>
    </dgm:pt>
    <dgm:pt modelId="{29BA04D2-7F2A-487C-8EF5-0CC813315424}">
      <dgm:prSet phldrT="[Tekst]"/>
      <dgm:spPr/>
      <dgm:t>
        <a:bodyPr/>
        <a:lstStyle/>
        <a:p>
          <a:r>
            <a:rPr lang="da-DK" dirty="0"/>
            <a:t>Viden</a:t>
          </a:r>
        </a:p>
      </dgm:t>
    </dgm:pt>
    <dgm:pt modelId="{02BA1B59-9F00-4C04-818A-C0CA3C4CC123}" type="parTrans" cxnId="{3053084E-A39E-49D1-8BBE-52FBE372573D}">
      <dgm:prSet/>
      <dgm:spPr/>
      <dgm:t>
        <a:bodyPr/>
        <a:lstStyle/>
        <a:p>
          <a:endParaRPr lang="da-DK"/>
        </a:p>
      </dgm:t>
    </dgm:pt>
    <dgm:pt modelId="{18080C75-687E-44D2-A543-CDF0B7DA75E6}" type="sibTrans" cxnId="{3053084E-A39E-49D1-8BBE-52FBE372573D}">
      <dgm:prSet/>
      <dgm:spPr/>
      <dgm:t>
        <a:bodyPr/>
        <a:lstStyle/>
        <a:p>
          <a:endParaRPr lang="da-DK"/>
        </a:p>
      </dgm:t>
    </dgm:pt>
    <dgm:pt modelId="{F138497E-3FB3-4307-9D19-7AF33FF70694}">
      <dgm:prSet phldrT="[Tekst]"/>
      <dgm:spPr/>
      <dgm:t>
        <a:bodyPr/>
        <a:lstStyle/>
        <a:p>
          <a:r>
            <a:rPr lang="da-DK" dirty="0"/>
            <a:t>Standard</a:t>
          </a:r>
        </a:p>
      </dgm:t>
    </dgm:pt>
    <dgm:pt modelId="{A50D8C37-1B9E-4642-987B-E0BBCD4DF5BF}" type="parTrans" cxnId="{2C260537-E12C-4564-9F6A-DFDDD0057064}">
      <dgm:prSet/>
      <dgm:spPr/>
      <dgm:t>
        <a:bodyPr/>
        <a:lstStyle/>
        <a:p>
          <a:endParaRPr lang="da-DK"/>
        </a:p>
      </dgm:t>
    </dgm:pt>
    <dgm:pt modelId="{19AB310D-1EEE-418D-AB6F-2CAB26A503DC}" type="sibTrans" cxnId="{2C260537-E12C-4564-9F6A-DFDDD0057064}">
      <dgm:prSet/>
      <dgm:spPr/>
      <dgm:t>
        <a:bodyPr/>
        <a:lstStyle/>
        <a:p>
          <a:endParaRPr lang="da-DK"/>
        </a:p>
      </dgm:t>
    </dgm:pt>
    <dgm:pt modelId="{63EEE195-346B-477D-A074-E3EEDA011E81}">
      <dgm:prSet phldrT="[Tekst]"/>
      <dgm:spPr/>
      <dgm:t>
        <a:bodyPr/>
        <a:lstStyle/>
        <a:p>
          <a:r>
            <a:rPr lang="da-DK"/>
            <a:t>Kvalitet</a:t>
          </a:r>
        </a:p>
      </dgm:t>
    </dgm:pt>
    <dgm:pt modelId="{EE783C1C-3FAB-48B1-B372-5FD4CE9AD40D}" type="parTrans" cxnId="{CF858ED9-4AAA-4827-91F6-EA7626AB0B0C}">
      <dgm:prSet/>
      <dgm:spPr/>
      <dgm:t>
        <a:bodyPr/>
        <a:lstStyle/>
        <a:p>
          <a:endParaRPr lang="da-DK"/>
        </a:p>
      </dgm:t>
    </dgm:pt>
    <dgm:pt modelId="{3AC8315D-D5E8-468C-B790-20995E0E9CB9}" type="sibTrans" cxnId="{CF858ED9-4AAA-4827-91F6-EA7626AB0B0C}">
      <dgm:prSet/>
      <dgm:spPr/>
      <dgm:t>
        <a:bodyPr/>
        <a:lstStyle/>
        <a:p>
          <a:endParaRPr lang="da-DK"/>
        </a:p>
      </dgm:t>
    </dgm:pt>
    <dgm:pt modelId="{AB7CAA8E-DB65-4D8C-B30F-AF5A7D34798D}" type="pres">
      <dgm:prSet presAssocID="{5BDB62FB-1326-49B8-A2FC-251B131D37EF}" presName="compositeShape" presStyleCnt="0">
        <dgm:presLayoutVars>
          <dgm:chMax val="7"/>
          <dgm:dir/>
          <dgm:resizeHandles val="exact"/>
        </dgm:presLayoutVars>
      </dgm:prSet>
      <dgm:spPr/>
    </dgm:pt>
    <dgm:pt modelId="{55012895-5423-4D47-9A46-4AF61C1E5EA7}" type="pres">
      <dgm:prSet presAssocID="{29BA04D2-7F2A-487C-8EF5-0CC813315424}" presName="circ1" presStyleLbl="vennNode1" presStyleIdx="0" presStyleCnt="3" custScaleX="150082" custScaleY="96080" custLinFactNeighborX="-23771" custLinFactNeighborY="13109"/>
      <dgm:spPr/>
      <dgm:t>
        <a:bodyPr/>
        <a:lstStyle/>
        <a:p>
          <a:endParaRPr lang="da-DK"/>
        </a:p>
      </dgm:t>
    </dgm:pt>
    <dgm:pt modelId="{952F6C38-8FCC-4DF2-B2C8-02AD956ECA99}" type="pres">
      <dgm:prSet presAssocID="{29BA04D2-7F2A-487C-8EF5-0CC81331542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B127E49-42C3-49B2-BC50-AD29146440AF}" type="pres">
      <dgm:prSet presAssocID="{F138497E-3FB3-4307-9D19-7AF33FF70694}" presName="circ2" presStyleLbl="vennNode1" presStyleIdx="1" presStyleCnt="3" custScaleX="141419" custLinFactNeighborX="-1083" custLinFactNeighborY="22500"/>
      <dgm:spPr/>
      <dgm:t>
        <a:bodyPr/>
        <a:lstStyle/>
        <a:p>
          <a:endParaRPr lang="da-DK"/>
        </a:p>
      </dgm:t>
    </dgm:pt>
    <dgm:pt modelId="{989919F3-62B9-4D43-A8A9-8723FD2A188C}" type="pres">
      <dgm:prSet presAssocID="{F138497E-3FB3-4307-9D19-7AF33FF7069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67CF650-62D2-49FC-8571-87CACAA69D78}" type="pres">
      <dgm:prSet presAssocID="{63EEE195-346B-477D-A074-E3EEDA011E81}" presName="circ3" presStyleLbl="vennNode1" presStyleIdx="2" presStyleCnt="3" custScaleX="148531" custLinFactNeighborX="-61239" custLinFactNeighborY="214"/>
      <dgm:spPr/>
      <dgm:t>
        <a:bodyPr/>
        <a:lstStyle/>
        <a:p>
          <a:endParaRPr lang="da-DK"/>
        </a:p>
      </dgm:t>
    </dgm:pt>
    <dgm:pt modelId="{75F4CCA1-964E-4B80-A733-859D32316713}" type="pres">
      <dgm:prSet presAssocID="{63EEE195-346B-477D-A074-E3EEDA011E8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3ADE4188-82EA-4F6E-A121-F1976D8EAEC3}" type="presOf" srcId="{F138497E-3FB3-4307-9D19-7AF33FF70694}" destId="{CB127E49-42C3-49B2-BC50-AD29146440AF}" srcOrd="0" destOrd="0" presId="urn:microsoft.com/office/officeart/2005/8/layout/venn1"/>
    <dgm:cxn modelId="{6A617C17-8170-4CA4-8695-3F4D4453F8D4}" type="presOf" srcId="{63EEE195-346B-477D-A074-E3EEDA011E81}" destId="{867CF650-62D2-49FC-8571-87CACAA69D78}" srcOrd="0" destOrd="0" presId="urn:microsoft.com/office/officeart/2005/8/layout/venn1"/>
    <dgm:cxn modelId="{025E796A-F86B-4563-B441-2C060A092EFF}" type="presOf" srcId="{5BDB62FB-1326-49B8-A2FC-251B131D37EF}" destId="{AB7CAA8E-DB65-4D8C-B30F-AF5A7D34798D}" srcOrd="0" destOrd="0" presId="urn:microsoft.com/office/officeart/2005/8/layout/venn1"/>
    <dgm:cxn modelId="{58E281C5-5920-4690-8F97-5052EE99B341}" type="presOf" srcId="{29BA04D2-7F2A-487C-8EF5-0CC813315424}" destId="{55012895-5423-4D47-9A46-4AF61C1E5EA7}" srcOrd="0" destOrd="0" presId="urn:microsoft.com/office/officeart/2005/8/layout/venn1"/>
    <dgm:cxn modelId="{3053084E-A39E-49D1-8BBE-52FBE372573D}" srcId="{5BDB62FB-1326-49B8-A2FC-251B131D37EF}" destId="{29BA04D2-7F2A-487C-8EF5-0CC813315424}" srcOrd="0" destOrd="0" parTransId="{02BA1B59-9F00-4C04-818A-C0CA3C4CC123}" sibTransId="{18080C75-687E-44D2-A543-CDF0B7DA75E6}"/>
    <dgm:cxn modelId="{12ED8270-6B5E-4BA1-97F8-A2866C3E5B31}" type="presOf" srcId="{29BA04D2-7F2A-487C-8EF5-0CC813315424}" destId="{952F6C38-8FCC-4DF2-B2C8-02AD956ECA99}" srcOrd="1" destOrd="0" presId="urn:microsoft.com/office/officeart/2005/8/layout/venn1"/>
    <dgm:cxn modelId="{CF858ED9-4AAA-4827-91F6-EA7626AB0B0C}" srcId="{5BDB62FB-1326-49B8-A2FC-251B131D37EF}" destId="{63EEE195-346B-477D-A074-E3EEDA011E81}" srcOrd="2" destOrd="0" parTransId="{EE783C1C-3FAB-48B1-B372-5FD4CE9AD40D}" sibTransId="{3AC8315D-D5E8-468C-B790-20995E0E9CB9}"/>
    <dgm:cxn modelId="{2C260537-E12C-4564-9F6A-DFDDD0057064}" srcId="{5BDB62FB-1326-49B8-A2FC-251B131D37EF}" destId="{F138497E-3FB3-4307-9D19-7AF33FF70694}" srcOrd="1" destOrd="0" parTransId="{A50D8C37-1B9E-4642-987B-E0BBCD4DF5BF}" sibTransId="{19AB310D-1EEE-418D-AB6F-2CAB26A503DC}"/>
    <dgm:cxn modelId="{DB1F81E4-13D1-4EA8-B16C-160A0D93CBE1}" type="presOf" srcId="{63EEE195-346B-477D-A074-E3EEDA011E81}" destId="{75F4CCA1-964E-4B80-A733-859D32316713}" srcOrd="1" destOrd="0" presId="urn:microsoft.com/office/officeart/2005/8/layout/venn1"/>
    <dgm:cxn modelId="{67F423C4-DA2D-47BE-BE06-9254827A7506}" type="presOf" srcId="{F138497E-3FB3-4307-9D19-7AF33FF70694}" destId="{989919F3-62B9-4D43-A8A9-8723FD2A188C}" srcOrd="1" destOrd="0" presId="urn:microsoft.com/office/officeart/2005/8/layout/venn1"/>
    <dgm:cxn modelId="{9E7FCEE9-B357-445F-9D22-BCB9A740B1F7}" type="presParOf" srcId="{AB7CAA8E-DB65-4D8C-B30F-AF5A7D34798D}" destId="{55012895-5423-4D47-9A46-4AF61C1E5EA7}" srcOrd="0" destOrd="0" presId="urn:microsoft.com/office/officeart/2005/8/layout/venn1"/>
    <dgm:cxn modelId="{3CD02373-1A89-43C6-8C8F-733CFAA947A8}" type="presParOf" srcId="{AB7CAA8E-DB65-4D8C-B30F-AF5A7D34798D}" destId="{952F6C38-8FCC-4DF2-B2C8-02AD956ECA99}" srcOrd="1" destOrd="0" presId="urn:microsoft.com/office/officeart/2005/8/layout/venn1"/>
    <dgm:cxn modelId="{167471D9-FAC2-4921-BF43-4AC766CB554F}" type="presParOf" srcId="{AB7CAA8E-DB65-4D8C-B30F-AF5A7D34798D}" destId="{CB127E49-42C3-49B2-BC50-AD29146440AF}" srcOrd="2" destOrd="0" presId="urn:microsoft.com/office/officeart/2005/8/layout/venn1"/>
    <dgm:cxn modelId="{844BC16A-85FE-46E2-AD71-11BA808310EF}" type="presParOf" srcId="{AB7CAA8E-DB65-4D8C-B30F-AF5A7D34798D}" destId="{989919F3-62B9-4D43-A8A9-8723FD2A188C}" srcOrd="3" destOrd="0" presId="urn:microsoft.com/office/officeart/2005/8/layout/venn1"/>
    <dgm:cxn modelId="{2CA81BF9-080A-4726-B8D4-1D505862C161}" type="presParOf" srcId="{AB7CAA8E-DB65-4D8C-B30F-AF5A7D34798D}" destId="{867CF650-62D2-49FC-8571-87CACAA69D78}" srcOrd="4" destOrd="0" presId="urn:microsoft.com/office/officeart/2005/8/layout/venn1"/>
    <dgm:cxn modelId="{025AC9EC-4F4A-4D20-A200-D0E7D042CDB3}" type="presParOf" srcId="{AB7CAA8E-DB65-4D8C-B30F-AF5A7D34798D}" destId="{75F4CCA1-964E-4B80-A733-859D3231671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DB62FB-1326-49B8-A2FC-251B131D37EF}" type="doc">
      <dgm:prSet loTypeId="urn:microsoft.com/office/officeart/2005/8/layout/venn1" loCatId="relationship" qsTypeId="urn:microsoft.com/office/officeart/2005/8/quickstyle/3d4" qsCatId="3D" csTypeId="urn:microsoft.com/office/officeart/2005/8/colors/accent1_2" csCatId="accent1" phldr="1"/>
      <dgm:spPr/>
    </dgm:pt>
    <dgm:pt modelId="{29BA04D2-7F2A-487C-8EF5-0CC813315424}">
      <dgm:prSet phldrT="[Tekst]"/>
      <dgm:spPr/>
      <dgm:t>
        <a:bodyPr/>
        <a:lstStyle/>
        <a:p>
          <a:r>
            <a:rPr lang="da-DK" dirty="0"/>
            <a:t>Viden</a:t>
          </a:r>
        </a:p>
      </dgm:t>
    </dgm:pt>
    <dgm:pt modelId="{02BA1B59-9F00-4C04-818A-C0CA3C4CC123}" type="parTrans" cxnId="{3053084E-A39E-49D1-8BBE-52FBE372573D}">
      <dgm:prSet/>
      <dgm:spPr/>
      <dgm:t>
        <a:bodyPr/>
        <a:lstStyle/>
        <a:p>
          <a:endParaRPr lang="da-DK"/>
        </a:p>
      </dgm:t>
    </dgm:pt>
    <dgm:pt modelId="{18080C75-687E-44D2-A543-CDF0B7DA75E6}" type="sibTrans" cxnId="{3053084E-A39E-49D1-8BBE-52FBE372573D}">
      <dgm:prSet/>
      <dgm:spPr/>
      <dgm:t>
        <a:bodyPr/>
        <a:lstStyle/>
        <a:p>
          <a:endParaRPr lang="da-DK"/>
        </a:p>
      </dgm:t>
    </dgm:pt>
    <dgm:pt modelId="{F138497E-3FB3-4307-9D19-7AF33FF70694}">
      <dgm:prSet phldrT="[Tekst]"/>
      <dgm:spPr/>
      <dgm:t>
        <a:bodyPr/>
        <a:lstStyle/>
        <a:p>
          <a:r>
            <a:rPr lang="da-DK" dirty="0"/>
            <a:t>Standard</a:t>
          </a:r>
        </a:p>
      </dgm:t>
    </dgm:pt>
    <dgm:pt modelId="{A50D8C37-1B9E-4642-987B-E0BBCD4DF5BF}" type="parTrans" cxnId="{2C260537-E12C-4564-9F6A-DFDDD0057064}">
      <dgm:prSet/>
      <dgm:spPr/>
      <dgm:t>
        <a:bodyPr/>
        <a:lstStyle/>
        <a:p>
          <a:endParaRPr lang="da-DK"/>
        </a:p>
      </dgm:t>
    </dgm:pt>
    <dgm:pt modelId="{19AB310D-1EEE-418D-AB6F-2CAB26A503DC}" type="sibTrans" cxnId="{2C260537-E12C-4564-9F6A-DFDDD0057064}">
      <dgm:prSet/>
      <dgm:spPr/>
      <dgm:t>
        <a:bodyPr/>
        <a:lstStyle/>
        <a:p>
          <a:endParaRPr lang="da-DK"/>
        </a:p>
      </dgm:t>
    </dgm:pt>
    <dgm:pt modelId="{63EEE195-346B-477D-A074-E3EEDA011E81}">
      <dgm:prSet phldrT="[Tekst]"/>
      <dgm:spPr/>
      <dgm:t>
        <a:bodyPr/>
        <a:lstStyle/>
        <a:p>
          <a:r>
            <a:rPr lang="da-DK"/>
            <a:t>Kvalitet</a:t>
          </a:r>
        </a:p>
      </dgm:t>
    </dgm:pt>
    <dgm:pt modelId="{EE783C1C-3FAB-48B1-B372-5FD4CE9AD40D}" type="parTrans" cxnId="{CF858ED9-4AAA-4827-91F6-EA7626AB0B0C}">
      <dgm:prSet/>
      <dgm:spPr/>
      <dgm:t>
        <a:bodyPr/>
        <a:lstStyle/>
        <a:p>
          <a:endParaRPr lang="da-DK"/>
        </a:p>
      </dgm:t>
    </dgm:pt>
    <dgm:pt modelId="{3AC8315D-D5E8-468C-B790-20995E0E9CB9}" type="sibTrans" cxnId="{CF858ED9-4AAA-4827-91F6-EA7626AB0B0C}">
      <dgm:prSet/>
      <dgm:spPr/>
      <dgm:t>
        <a:bodyPr/>
        <a:lstStyle/>
        <a:p>
          <a:endParaRPr lang="da-DK"/>
        </a:p>
      </dgm:t>
    </dgm:pt>
    <dgm:pt modelId="{AB7CAA8E-DB65-4D8C-B30F-AF5A7D34798D}" type="pres">
      <dgm:prSet presAssocID="{5BDB62FB-1326-49B8-A2FC-251B131D37EF}" presName="compositeShape" presStyleCnt="0">
        <dgm:presLayoutVars>
          <dgm:chMax val="7"/>
          <dgm:dir/>
          <dgm:resizeHandles val="exact"/>
        </dgm:presLayoutVars>
      </dgm:prSet>
      <dgm:spPr/>
    </dgm:pt>
    <dgm:pt modelId="{55012895-5423-4D47-9A46-4AF61C1E5EA7}" type="pres">
      <dgm:prSet presAssocID="{29BA04D2-7F2A-487C-8EF5-0CC813315424}" presName="circ1" presStyleLbl="vennNode1" presStyleIdx="0" presStyleCnt="3" custScaleX="150082" custScaleY="96080" custLinFactNeighborX="-23771" custLinFactNeighborY="13109"/>
      <dgm:spPr/>
      <dgm:t>
        <a:bodyPr/>
        <a:lstStyle/>
        <a:p>
          <a:endParaRPr lang="da-DK"/>
        </a:p>
      </dgm:t>
    </dgm:pt>
    <dgm:pt modelId="{952F6C38-8FCC-4DF2-B2C8-02AD956ECA99}" type="pres">
      <dgm:prSet presAssocID="{29BA04D2-7F2A-487C-8EF5-0CC81331542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B127E49-42C3-49B2-BC50-AD29146440AF}" type="pres">
      <dgm:prSet presAssocID="{F138497E-3FB3-4307-9D19-7AF33FF70694}" presName="circ2" presStyleLbl="vennNode1" presStyleIdx="1" presStyleCnt="3" custScaleX="141419" custLinFactNeighborX="-1083" custLinFactNeighborY="22500"/>
      <dgm:spPr/>
      <dgm:t>
        <a:bodyPr/>
        <a:lstStyle/>
        <a:p>
          <a:endParaRPr lang="da-DK"/>
        </a:p>
      </dgm:t>
    </dgm:pt>
    <dgm:pt modelId="{989919F3-62B9-4D43-A8A9-8723FD2A188C}" type="pres">
      <dgm:prSet presAssocID="{F138497E-3FB3-4307-9D19-7AF33FF7069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67CF650-62D2-49FC-8571-87CACAA69D78}" type="pres">
      <dgm:prSet presAssocID="{63EEE195-346B-477D-A074-E3EEDA011E81}" presName="circ3" presStyleLbl="vennNode1" presStyleIdx="2" presStyleCnt="3" custScaleX="148531" custLinFactNeighborX="-61239" custLinFactNeighborY="214"/>
      <dgm:spPr/>
      <dgm:t>
        <a:bodyPr/>
        <a:lstStyle/>
        <a:p>
          <a:endParaRPr lang="da-DK"/>
        </a:p>
      </dgm:t>
    </dgm:pt>
    <dgm:pt modelId="{75F4CCA1-964E-4B80-A733-859D32316713}" type="pres">
      <dgm:prSet presAssocID="{63EEE195-346B-477D-A074-E3EEDA011E8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76AF2DF9-9F42-4255-B453-5657945DCDA3}" type="presOf" srcId="{29BA04D2-7F2A-487C-8EF5-0CC813315424}" destId="{55012895-5423-4D47-9A46-4AF61C1E5EA7}" srcOrd="0" destOrd="0" presId="urn:microsoft.com/office/officeart/2005/8/layout/venn1"/>
    <dgm:cxn modelId="{2C260537-E12C-4564-9F6A-DFDDD0057064}" srcId="{5BDB62FB-1326-49B8-A2FC-251B131D37EF}" destId="{F138497E-3FB3-4307-9D19-7AF33FF70694}" srcOrd="1" destOrd="0" parTransId="{A50D8C37-1B9E-4642-987B-E0BBCD4DF5BF}" sibTransId="{19AB310D-1EEE-418D-AB6F-2CAB26A503DC}"/>
    <dgm:cxn modelId="{F225F758-4279-4EF9-B7A6-DC5F5E44AF91}" type="presOf" srcId="{29BA04D2-7F2A-487C-8EF5-0CC813315424}" destId="{952F6C38-8FCC-4DF2-B2C8-02AD956ECA99}" srcOrd="1" destOrd="0" presId="urn:microsoft.com/office/officeart/2005/8/layout/venn1"/>
    <dgm:cxn modelId="{C809F105-ECD1-464A-995B-EFB271C10304}" type="presOf" srcId="{5BDB62FB-1326-49B8-A2FC-251B131D37EF}" destId="{AB7CAA8E-DB65-4D8C-B30F-AF5A7D34798D}" srcOrd="0" destOrd="0" presId="urn:microsoft.com/office/officeart/2005/8/layout/venn1"/>
    <dgm:cxn modelId="{04634644-3490-4D27-BDB6-7EE319EDBB22}" type="presOf" srcId="{63EEE195-346B-477D-A074-E3EEDA011E81}" destId="{75F4CCA1-964E-4B80-A733-859D32316713}" srcOrd="1" destOrd="0" presId="urn:microsoft.com/office/officeart/2005/8/layout/venn1"/>
    <dgm:cxn modelId="{CF858ED9-4AAA-4827-91F6-EA7626AB0B0C}" srcId="{5BDB62FB-1326-49B8-A2FC-251B131D37EF}" destId="{63EEE195-346B-477D-A074-E3EEDA011E81}" srcOrd="2" destOrd="0" parTransId="{EE783C1C-3FAB-48B1-B372-5FD4CE9AD40D}" sibTransId="{3AC8315D-D5E8-468C-B790-20995E0E9CB9}"/>
    <dgm:cxn modelId="{CE99C999-CA8E-4666-A4E3-D306C8F3392E}" type="presOf" srcId="{63EEE195-346B-477D-A074-E3EEDA011E81}" destId="{867CF650-62D2-49FC-8571-87CACAA69D78}" srcOrd="0" destOrd="0" presId="urn:microsoft.com/office/officeart/2005/8/layout/venn1"/>
    <dgm:cxn modelId="{05E284CF-A68D-45B6-9F39-D4B087817C5C}" type="presOf" srcId="{F138497E-3FB3-4307-9D19-7AF33FF70694}" destId="{CB127E49-42C3-49B2-BC50-AD29146440AF}" srcOrd="0" destOrd="0" presId="urn:microsoft.com/office/officeart/2005/8/layout/venn1"/>
    <dgm:cxn modelId="{8A511A7E-9EC5-4128-879D-3155A450FFB0}" type="presOf" srcId="{F138497E-3FB3-4307-9D19-7AF33FF70694}" destId="{989919F3-62B9-4D43-A8A9-8723FD2A188C}" srcOrd="1" destOrd="0" presId="urn:microsoft.com/office/officeart/2005/8/layout/venn1"/>
    <dgm:cxn modelId="{3053084E-A39E-49D1-8BBE-52FBE372573D}" srcId="{5BDB62FB-1326-49B8-A2FC-251B131D37EF}" destId="{29BA04D2-7F2A-487C-8EF5-0CC813315424}" srcOrd="0" destOrd="0" parTransId="{02BA1B59-9F00-4C04-818A-C0CA3C4CC123}" sibTransId="{18080C75-687E-44D2-A543-CDF0B7DA75E6}"/>
    <dgm:cxn modelId="{8DA7338D-3AC8-46BF-BDE4-8E1A4DD5C206}" type="presParOf" srcId="{AB7CAA8E-DB65-4D8C-B30F-AF5A7D34798D}" destId="{55012895-5423-4D47-9A46-4AF61C1E5EA7}" srcOrd="0" destOrd="0" presId="urn:microsoft.com/office/officeart/2005/8/layout/venn1"/>
    <dgm:cxn modelId="{B64A3789-A5F1-4656-A40D-146F0E18C905}" type="presParOf" srcId="{AB7CAA8E-DB65-4D8C-B30F-AF5A7D34798D}" destId="{952F6C38-8FCC-4DF2-B2C8-02AD956ECA99}" srcOrd="1" destOrd="0" presId="urn:microsoft.com/office/officeart/2005/8/layout/venn1"/>
    <dgm:cxn modelId="{AE6B09E3-1B1B-4034-BDAD-CE7389C4076D}" type="presParOf" srcId="{AB7CAA8E-DB65-4D8C-B30F-AF5A7D34798D}" destId="{CB127E49-42C3-49B2-BC50-AD29146440AF}" srcOrd="2" destOrd="0" presId="urn:microsoft.com/office/officeart/2005/8/layout/venn1"/>
    <dgm:cxn modelId="{7547905A-91DC-4CB4-8C28-B60986DDB7CD}" type="presParOf" srcId="{AB7CAA8E-DB65-4D8C-B30F-AF5A7D34798D}" destId="{989919F3-62B9-4D43-A8A9-8723FD2A188C}" srcOrd="3" destOrd="0" presId="urn:microsoft.com/office/officeart/2005/8/layout/venn1"/>
    <dgm:cxn modelId="{A1755528-0F15-49E5-A28E-418A16C857DD}" type="presParOf" srcId="{AB7CAA8E-DB65-4D8C-B30F-AF5A7D34798D}" destId="{867CF650-62D2-49FC-8571-87CACAA69D78}" srcOrd="4" destOrd="0" presId="urn:microsoft.com/office/officeart/2005/8/layout/venn1"/>
    <dgm:cxn modelId="{27DEFA42-2A1B-4B0A-817B-98CF56802EF5}" type="presParOf" srcId="{AB7CAA8E-DB65-4D8C-B30F-AF5A7D34798D}" destId="{75F4CCA1-964E-4B80-A733-859D3231671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012895-5423-4D47-9A46-4AF61C1E5EA7}">
      <dsp:nvSpPr>
        <dsp:cNvPr id="0" name=""/>
        <dsp:cNvSpPr/>
      </dsp:nvSpPr>
      <dsp:spPr>
        <a:xfrm>
          <a:off x="1015013" y="288031"/>
          <a:ext cx="2672977" cy="17111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900" kern="1200" dirty="0"/>
            <a:t>Viden</a:t>
          </a:r>
        </a:p>
      </dsp:txBody>
      <dsp:txXfrm>
        <a:off x="1371410" y="587490"/>
        <a:ext cx="1960183" cy="770038"/>
      </dsp:txXfrm>
    </dsp:sp>
    <dsp:sp modelId="{CB127E49-42C3-49B2-BC50-AD29146440AF}">
      <dsp:nvSpPr>
        <dsp:cNvPr id="0" name=""/>
        <dsp:cNvSpPr/>
      </dsp:nvSpPr>
      <dsp:spPr>
        <a:xfrm>
          <a:off x="2138882" y="1187340"/>
          <a:ext cx="2518688" cy="178101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800" kern="1200" dirty="0"/>
            <a:t>Standard</a:t>
          </a:r>
        </a:p>
      </dsp:txBody>
      <dsp:txXfrm>
        <a:off x="2909180" y="1647435"/>
        <a:ext cx="1511212" cy="979556"/>
      </dsp:txXfrm>
    </dsp:sp>
    <dsp:sp modelId="{867CF650-62D2-49FC-8571-87CACAA69D78}">
      <dsp:nvSpPr>
        <dsp:cNvPr id="0" name=""/>
        <dsp:cNvSpPr/>
      </dsp:nvSpPr>
      <dsp:spPr>
        <a:xfrm>
          <a:off x="0" y="1136593"/>
          <a:ext cx="2645353" cy="178101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800" kern="1200"/>
            <a:t>Kvalitet</a:t>
          </a:r>
        </a:p>
      </dsp:txBody>
      <dsp:txXfrm>
        <a:off x="249104" y="1596688"/>
        <a:ext cx="1587212" cy="9795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012895-5423-4D47-9A46-4AF61C1E5EA7}">
      <dsp:nvSpPr>
        <dsp:cNvPr id="0" name=""/>
        <dsp:cNvSpPr/>
      </dsp:nvSpPr>
      <dsp:spPr>
        <a:xfrm>
          <a:off x="1015013" y="288031"/>
          <a:ext cx="2672977" cy="171119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900" kern="1200" dirty="0"/>
            <a:t>Viden</a:t>
          </a:r>
        </a:p>
      </dsp:txBody>
      <dsp:txXfrm>
        <a:off x="1371410" y="587490"/>
        <a:ext cx="1960183" cy="770038"/>
      </dsp:txXfrm>
    </dsp:sp>
    <dsp:sp modelId="{CB127E49-42C3-49B2-BC50-AD29146440AF}">
      <dsp:nvSpPr>
        <dsp:cNvPr id="0" name=""/>
        <dsp:cNvSpPr/>
      </dsp:nvSpPr>
      <dsp:spPr>
        <a:xfrm>
          <a:off x="2138882" y="1187340"/>
          <a:ext cx="2518688" cy="178101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800" kern="1200" dirty="0"/>
            <a:t>Standard</a:t>
          </a:r>
        </a:p>
      </dsp:txBody>
      <dsp:txXfrm>
        <a:off x="2909180" y="1647435"/>
        <a:ext cx="1511212" cy="979556"/>
      </dsp:txXfrm>
    </dsp:sp>
    <dsp:sp modelId="{867CF650-62D2-49FC-8571-87CACAA69D78}">
      <dsp:nvSpPr>
        <dsp:cNvPr id="0" name=""/>
        <dsp:cNvSpPr/>
      </dsp:nvSpPr>
      <dsp:spPr>
        <a:xfrm>
          <a:off x="0" y="1136593"/>
          <a:ext cx="2645353" cy="178101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800" kern="1200"/>
            <a:t>Kvalitet</a:t>
          </a:r>
        </a:p>
      </dsp:txBody>
      <dsp:txXfrm>
        <a:off x="249104" y="1596688"/>
        <a:ext cx="1587212" cy="9795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664766" y="167168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1A928155-E9E9-429A-B881-1F09037837DB}" type="datetime2">
              <a:rPr lang="da-DK"/>
              <a:pPr>
                <a:defRPr/>
              </a:pPr>
              <a:t>23. september 2013</a:t>
            </a:fld>
            <a:endParaRPr lang="en-US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68369" y="9263139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IKAS</a:t>
            </a: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683648" y="9263139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BA39CE9D-8D64-41DD-A620-D86CF051D8F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704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10420" y="12405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1B2A30-0CA2-48A7-86C0-0DEC68C1BCB7}" type="datetime2">
              <a:rPr lang="da-DK"/>
              <a:pPr>
                <a:defRPr/>
              </a:pPr>
              <a:t>23. september 2013</a:t>
            </a:fld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68369" y="9263139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 dirty="0" smtClean="0"/>
              <a:t>Copyright © IKAS</a:t>
            </a: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683648" y="9263139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7238F078-390F-41E4-B6F0-AC327A728D3A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955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F1B2A30-0CA2-48A7-86C0-0DEC68C1BCB7}" type="datetime2">
              <a:rPr lang="da-DK" smtClean="0"/>
              <a:pPr>
                <a:defRPr/>
              </a:pPr>
              <a:t>23. september 2013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IKAS</a:t>
            </a:r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8F078-390F-41E4-B6F0-AC327A728D3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1166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F1B2A30-0CA2-48A7-86C0-0DEC68C1BCB7}" type="datetime2">
              <a:rPr lang="da-DK" smtClean="0"/>
              <a:pPr>
                <a:defRPr/>
              </a:pPr>
              <a:t>23. september 2013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IKAS</a:t>
            </a:r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8F078-390F-41E4-B6F0-AC327A728D3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F1B2A30-0CA2-48A7-86C0-0DEC68C1BCB7}" type="datetime2">
              <a:rPr lang="da-DK" smtClean="0"/>
              <a:pPr>
                <a:defRPr/>
              </a:pPr>
              <a:t>23. september 2013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IKAS</a:t>
            </a:r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8F078-390F-41E4-B6F0-AC327A728D3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8641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F1B2A30-0CA2-48A7-86C0-0DEC68C1BCB7}" type="datetime2">
              <a:rPr lang="da-DK" smtClean="0"/>
              <a:pPr>
                <a:defRPr/>
              </a:pPr>
              <a:t>23. september 2013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IKAS</a:t>
            </a:r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8F078-390F-41E4-B6F0-AC327A728D3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3571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F1B2A30-0CA2-48A7-86C0-0DEC68C1BCB7}" type="datetime2">
              <a:rPr lang="da-DK" smtClean="0"/>
              <a:pPr>
                <a:defRPr/>
              </a:pPr>
              <a:t>23. september 2013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IKAS</a:t>
            </a:r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8F078-390F-41E4-B6F0-AC327A728D3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9288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F1B2A30-0CA2-48A7-86C0-0DEC68C1BCB7}" type="datetime2">
              <a:rPr lang="da-DK" smtClean="0"/>
              <a:pPr>
                <a:defRPr/>
              </a:pPr>
              <a:t>23. september 2013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IKAS</a:t>
            </a:r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8F078-390F-41E4-B6F0-AC327A728D3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666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F1B2A30-0CA2-48A7-86C0-0DEC68C1BCB7}" type="datetime2">
              <a:rPr lang="da-DK" smtClean="0"/>
              <a:pPr>
                <a:defRPr/>
              </a:pPr>
              <a:t>23. september 2013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IKAS</a:t>
            </a:r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8F078-390F-41E4-B6F0-AC327A728D3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427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F1B2A30-0CA2-48A7-86C0-0DEC68C1BCB7}" type="datetime2">
              <a:rPr lang="da-DK" smtClean="0"/>
              <a:pPr>
                <a:defRPr/>
              </a:pPr>
              <a:t>23. september 2013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IKAS</a:t>
            </a:r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8F078-390F-41E4-B6F0-AC327A728D3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875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F1B2A30-0CA2-48A7-86C0-0DEC68C1BCB7}" type="datetime2">
              <a:rPr lang="da-DK" smtClean="0"/>
              <a:pPr>
                <a:defRPr/>
              </a:pPr>
              <a:t>23. september 2013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IKAS</a:t>
            </a:r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8F078-390F-41E4-B6F0-AC327A728D3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666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F1B2A30-0CA2-48A7-86C0-0DEC68C1BCB7}" type="datetime2">
              <a:rPr lang="da-DK" smtClean="0"/>
              <a:pPr>
                <a:defRPr/>
              </a:pPr>
              <a:t>23. september 2013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IKAS</a:t>
            </a:r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8F078-390F-41E4-B6F0-AC327A728D3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F1B2A30-0CA2-48A7-86C0-0DEC68C1BCB7}" type="datetime2">
              <a:rPr lang="da-DK" smtClean="0"/>
              <a:pPr>
                <a:defRPr/>
              </a:pPr>
              <a:t>23. september 2013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IKAS</a:t>
            </a:r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8F078-390F-41E4-B6F0-AC327A728D3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879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F1B2A30-0CA2-48A7-86C0-0DEC68C1BCB7}" type="datetime2">
              <a:rPr lang="da-DK" smtClean="0"/>
              <a:pPr>
                <a:defRPr/>
              </a:pPr>
              <a:t>23. september 2013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IKAS</a:t>
            </a:r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8F078-390F-41E4-B6F0-AC327A728D3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baseline="0" dirty="0" smtClean="0"/>
              <a:t>.</a:t>
            </a:r>
            <a:endParaRPr lang="da-DK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a-DK" dirty="0" smtClean="0"/>
          </a:p>
          <a:p>
            <a:endParaRPr lang="da-DK" baseline="0" dirty="0" smtClean="0"/>
          </a:p>
          <a:p>
            <a:endParaRPr lang="da-DK" baseline="0" dirty="0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F1B2A30-0CA2-48A7-86C0-0DEC68C1BCB7}" type="datetime2">
              <a:rPr lang="da-DK" smtClean="0"/>
              <a:pPr>
                <a:defRPr/>
              </a:pPr>
              <a:t>23. september 2013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IKAS</a:t>
            </a:r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8F078-390F-41E4-B6F0-AC327A728D3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F1B2A30-0CA2-48A7-86C0-0DEC68C1BCB7}" type="datetime2">
              <a:rPr lang="da-DK" smtClean="0"/>
              <a:pPr>
                <a:defRPr/>
              </a:pPr>
              <a:t>23. september 2013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IKAS</a:t>
            </a:r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8F078-390F-41E4-B6F0-AC327A728D3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DDKM-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kern="1000" dirty="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Institut for Kvalitet og Akkreditering</a:t>
            </a:r>
          </a:p>
          <a:p>
            <a:pPr>
              <a:spcBef>
                <a:spcPct val="0"/>
              </a:spcBef>
            </a:pPr>
            <a:r>
              <a:rPr lang="da-DK" kern="1000" dirty="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 Sundhedsvæsenet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C450C8-620A-4854-8E8D-268B99C0AD9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lang="da-DK" smtClean="0"/>
            </a:lvl1pPr>
          </a:lstStyle>
          <a:p>
            <a:fld id="{ABBF8A23-4323-482B-A681-31C65EF40078}" type="datetime2">
              <a:rPr lang="da-DK" smtClean="0"/>
              <a:pPr/>
              <a:t>23. september 2013</a:t>
            </a:fld>
            <a:endParaRPr lang="da-DK" dirty="0"/>
          </a:p>
        </p:txBody>
      </p:sp>
      <p:pic>
        <p:nvPicPr>
          <p:cNvPr id="6" name="Picture 5" descr="DDKM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9591" y="1314890"/>
            <a:ext cx="7304673" cy="38164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43098" y="1362292"/>
            <a:ext cx="5972604" cy="1133095"/>
          </a:xfrm>
        </p:spPr>
        <p:txBody>
          <a:bodyPr anchor="ctr" anchorCtr="0"/>
          <a:lstStyle>
            <a:lvl1pPr>
              <a:defRPr sz="3000" b="0"/>
            </a:lvl1pPr>
          </a:lstStyle>
          <a:p>
            <a:r>
              <a:rPr lang="da-DK" noProof="0" dirty="0" smtClean="0"/>
              <a:t>Den Danske Kvalitetsmodel</a:t>
            </a:r>
            <a:endParaRPr lang="da-DK" noProof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46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971600" y="1556792"/>
            <a:ext cx="7200800" cy="1152000"/>
          </a:xfrm>
        </p:spPr>
        <p:txBody>
          <a:bodyPr anchor="b" anchorCtr="0"/>
          <a:lstStyle>
            <a:lvl1pPr>
              <a:defRPr smtClean="0"/>
            </a:lvl1pPr>
          </a:lstStyle>
          <a:p>
            <a:r>
              <a:rPr lang="da-DK" smtClean="0"/>
              <a:t>Klik for at redigere titeltypografi i masteren</a:t>
            </a:r>
            <a:endParaRPr lang="da-DK" dirty="0" smtClean="0"/>
          </a:p>
        </p:txBody>
      </p:sp>
      <p:sp>
        <p:nvSpPr>
          <p:cNvPr id="120869" name="Rectangle 3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sz="1600"/>
            </a:lvl1pPr>
          </a:lstStyle>
          <a:p>
            <a:fld id="{77946A50-E035-42D8-8F3F-EDB681D4D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0874" name="Rectangle 4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lang="da-DK" smtClean="0"/>
            </a:lvl1pPr>
          </a:lstStyle>
          <a:p>
            <a:fld id="{63FED8F1-5A41-4C5B-B1AB-C7C4A8272BE8}" type="datetime2">
              <a:rPr lang="da-DK" smtClean="0"/>
              <a:pPr/>
              <a:t>23. september 2013</a:t>
            </a:fld>
            <a:endParaRPr lang="da-DK" dirty="0"/>
          </a:p>
        </p:txBody>
      </p:sp>
      <p:sp>
        <p:nvSpPr>
          <p:cNvPr id="13" name="Undertitel 2"/>
          <p:cNvSpPr>
            <a:spLocks noGrp="1"/>
          </p:cNvSpPr>
          <p:nvPr>
            <p:ph type="subTitle" idx="1"/>
          </p:nvPr>
        </p:nvSpPr>
        <p:spPr>
          <a:xfrm>
            <a:off x="971600" y="2818440"/>
            <a:ext cx="7200800" cy="1152128"/>
          </a:xfrm>
        </p:spPr>
        <p:txBody>
          <a:bodyPr/>
          <a:lstStyle>
            <a:lvl1pPr marL="0" indent="0" algn="l">
              <a:buNone/>
              <a:defRPr sz="2200"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 dirty="0"/>
          </a:p>
        </p:txBody>
      </p:sp>
      <p:sp>
        <p:nvSpPr>
          <p:cNvPr id="14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32000" y="6249600"/>
            <a:ext cx="2231926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>
                <a:tab pos="5832475" algn="r"/>
              </a:tabLst>
              <a:defRPr sz="900" noProof="1">
                <a:solidFill>
                  <a:srgbClr val="505050"/>
                </a:solidFill>
                <a:latin typeface="Calibri" pitchFamily="34" charset="0"/>
              </a:defRPr>
            </a:lvl1pPr>
          </a:lstStyle>
          <a:p>
            <a:r>
              <a:rPr lang="da-DK" kern="1000" dirty="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Institut for Kvalitet og Akkreditering</a:t>
            </a:r>
          </a:p>
          <a:p>
            <a:pPr>
              <a:spcBef>
                <a:spcPct val="0"/>
              </a:spcBef>
            </a:pPr>
            <a:r>
              <a:rPr lang="da-DK" kern="1000" dirty="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 Sundhedsvæsenet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 + bullets - 1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69" name="Rectangle 3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sz="1600"/>
            </a:lvl1pPr>
          </a:lstStyle>
          <a:p>
            <a:fld id="{77946A50-E035-42D8-8F3F-EDB681D4D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0874" name="Rectangle 4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lang="da-DK" smtClean="0"/>
            </a:lvl1pPr>
          </a:lstStyle>
          <a:p>
            <a:fld id="{63FED8F1-5A41-4C5B-B1AB-C7C4A8272BE8}" type="datetime2">
              <a:rPr lang="da-DK" smtClean="0"/>
              <a:pPr/>
              <a:t>23. september 2013</a:t>
            </a:fld>
            <a:endParaRPr lang="da-DK" dirty="0"/>
          </a:p>
        </p:txBody>
      </p:sp>
      <p:sp>
        <p:nvSpPr>
          <p:cNvPr id="14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32000" y="6249600"/>
            <a:ext cx="2231926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>
                <a:tab pos="5832475" algn="r"/>
              </a:tabLst>
              <a:defRPr sz="900" noProof="1">
                <a:solidFill>
                  <a:srgbClr val="505050"/>
                </a:solidFill>
                <a:latin typeface="Calibri" pitchFamily="34" charset="0"/>
              </a:defRPr>
            </a:lvl1pPr>
          </a:lstStyle>
          <a:p>
            <a:r>
              <a:rPr lang="da-DK" kern="1000" dirty="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Institut for Kvalitet og Akkreditering</a:t>
            </a:r>
          </a:p>
          <a:p>
            <a:pPr>
              <a:spcBef>
                <a:spcPct val="0"/>
              </a:spcBef>
            </a:pPr>
            <a:r>
              <a:rPr lang="da-DK" kern="1000" dirty="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 Sundhedsvæsenet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10"/>
          </p:nvPr>
        </p:nvSpPr>
        <p:spPr>
          <a:xfrm>
            <a:off x="899592" y="1951200"/>
            <a:ext cx="7344815" cy="3926072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kern="1000" dirty="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Institut for Kvalitet og Akkreditering</a:t>
            </a:r>
          </a:p>
          <a:p>
            <a:pPr>
              <a:spcBef>
                <a:spcPct val="0"/>
              </a:spcBef>
            </a:pPr>
            <a:r>
              <a:rPr lang="da-DK" kern="1000" dirty="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 Sundhedsvæsenet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C450C8-620A-4854-8E8D-268B99C0AD9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lang="da-DK" smtClean="0"/>
            </a:lvl1pPr>
          </a:lstStyle>
          <a:p>
            <a:fld id="{ABBF8A23-4323-482B-A681-31C65EF40078}" type="datetime2">
              <a:rPr lang="da-DK" smtClean="0"/>
              <a:pPr/>
              <a:t>23. september 2013</a:t>
            </a:fld>
            <a:endParaRPr lang="da-DK" dirty="0"/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3"/>
          </p:nvPr>
        </p:nvSpPr>
        <p:spPr>
          <a:xfrm>
            <a:off x="899592" y="1951201"/>
            <a:ext cx="7344815" cy="3927600"/>
          </a:xfrm>
        </p:spPr>
        <p:txBody>
          <a:bodyPr/>
          <a:lstStyle>
            <a:lvl1pPr marL="0" indent="0">
              <a:buNone/>
              <a:defRPr/>
            </a:lvl1pPr>
            <a:lvl2pPr marL="358775" indent="3175">
              <a:buNone/>
              <a:defRPr/>
            </a:lvl2pPr>
            <a:lvl3pPr marL="715963" indent="1588">
              <a:buNone/>
              <a:defRPr/>
            </a:lvl3pPr>
            <a:lvl4pPr marL="1074738" indent="4763">
              <a:buNone/>
              <a:defRPr/>
            </a:lvl4pPr>
            <a:lvl5pPr marL="1431925" indent="3175">
              <a:buNone/>
              <a:defRPr/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bullets - 2 spalter - billede/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32000" y="6249600"/>
            <a:ext cx="2231926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>
                <a:tab pos="5832475" algn="r"/>
              </a:tabLst>
              <a:defRPr sz="900" noProof="1">
                <a:solidFill>
                  <a:srgbClr val="505050"/>
                </a:solidFill>
                <a:latin typeface="Calibri" pitchFamily="34" charset="0"/>
              </a:defRPr>
            </a:lvl1pPr>
          </a:lstStyle>
          <a:p>
            <a:r>
              <a:rPr lang="da-DK" kern="1000" dirty="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Institut for Kvalitet og Akkreditering</a:t>
            </a:r>
          </a:p>
          <a:p>
            <a:pPr>
              <a:spcBef>
                <a:spcPct val="0"/>
              </a:spcBef>
            </a:pPr>
            <a:r>
              <a:rPr lang="da-DK" kern="1000" dirty="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 Sundhedsvæsenet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899592" y="1951200"/>
            <a:ext cx="3672408" cy="3927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a-DK" dirty="0" smtClean="0"/>
              <a:t>Klik på ikonet for at tilføje et billede</a:t>
            </a:r>
            <a:endParaRPr lang="da-DK" dirty="0"/>
          </a:p>
        </p:txBody>
      </p:sp>
      <p:sp>
        <p:nvSpPr>
          <p:cNvPr id="9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4151" y="6265564"/>
            <a:ext cx="4318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FF"/>
                </a:solidFill>
                <a:latin typeface="+mj-lt"/>
              </a:defRPr>
            </a:lvl1pPr>
          </a:lstStyle>
          <a:p>
            <a:fld id="{C0C450C8-620A-4854-8E8D-268B99C0AD9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0" name="Rectangle 4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64833" y="6611763"/>
            <a:ext cx="1871663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lang="da-DK" smtClean="0"/>
            </a:lvl1pPr>
          </a:lstStyle>
          <a:p>
            <a:fld id="{ABBF8A23-4323-482B-A681-31C65EF40078}" type="datetime2">
              <a:rPr lang="da-DK" smtClean="0"/>
              <a:pPr/>
              <a:t>23. september 2013</a:t>
            </a:fld>
            <a:endParaRPr lang="da-DK" dirty="0"/>
          </a:p>
        </p:txBody>
      </p:sp>
      <p:sp>
        <p:nvSpPr>
          <p:cNvPr id="14" name="Titel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15"/>
          </p:nvPr>
        </p:nvSpPr>
        <p:spPr>
          <a:xfrm>
            <a:off x="4716463" y="1951201"/>
            <a:ext cx="3527945" cy="39276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_bundgrafik_IKAS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33800" y="6181724"/>
            <a:ext cx="5410200" cy="676275"/>
          </a:xfrm>
          <a:prstGeom prst="rect">
            <a:avLst/>
          </a:prstGeom>
        </p:spPr>
      </p:pic>
      <p:sp>
        <p:nvSpPr>
          <p:cNvPr id="1208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899592" y="799200"/>
            <a:ext cx="7344816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titeltypografi i masteren</a:t>
            </a:r>
          </a:p>
        </p:txBody>
      </p:sp>
      <p:sp>
        <p:nvSpPr>
          <p:cNvPr id="1208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9592" y="1951201"/>
            <a:ext cx="7344816" cy="3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  <a:endParaRPr lang="en-US" dirty="0" smtClean="0"/>
          </a:p>
          <a:p>
            <a:pPr lvl="3"/>
            <a:r>
              <a:rPr lang="da-DK" dirty="0" smtClean="0"/>
              <a:t>Fjerde niveau</a:t>
            </a:r>
            <a:endParaRPr lang="en-US" dirty="0" smtClean="0"/>
          </a:p>
          <a:p>
            <a:pPr lvl="4"/>
            <a:r>
              <a:rPr lang="da-DK" dirty="0" smtClean="0"/>
              <a:t>Femte niveau</a:t>
            </a:r>
            <a:endParaRPr lang="en-US" dirty="0" smtClean="0"/>
          </a:p>
        </p:txBody>
      </p:sp>
      <p:sp>
        <p:nvSpPr>
          <p:cNvPr id="120868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31640" y="6248471"/>
            <a:ext cx="2231926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>
                <a:tab pos="5832475" algn="r"/>
              </a:tabLst>
              <a:defRPr sz="900" baseline="0" noProof="1">
                <a:solidFill>
                  <a:srgbClr val="505050"/>
                </a:solidFill>
                <a:latin typeface="Calibri" pitchFamily="34" charset="0"/>
              </a:defRPr>
            </a:lvl1pPr>
          </a:lstStyle>
          <a:p>
            <a:r>
              <a:rPr lang="da-DK" kern="1000" dirty="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Institut for Kvalitet og Akkreditering</a:t>
            </a:r>
          </a:p>
          <a:p>
            <a:pPr>
              <a:spcBef>
                <a:spcPct val="0"/>
              </a:spcBef>
            </a:pPr>
            <a:r>
              <a:rPr lang="da-DK" kern="1000" dirty="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 Sundhedsvæsenet</a:t>
            </a:r>
          </a:p>
        </p:txBody>
      </p:sp>
      <p:sp>
        <p:nvSpPr>
          <p:cNvPr id="120869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4151" y="6265564"/>
            <a:ext cx="4318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FF"/>
                </a:solidFill>
                <a:latin typeface="+mj-lt"/>
              </a:defRPr>
            </a:lvl1pPr>
          </a:lstStyle>
          <a:p>
            <a:fld id="{C0C450C8-620A-4854-8E8D-268B99C0AD96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0874" name="Rectangle 4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64833" y="6611763"/>
            <a:ext cx="1871663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BBF8A23-4323-482B-A681-31C65EF40078}" type="datetime2">
              <a:rPr lang="da-DK" smtClean="0"/>
              <a:pPr/>
              <a:t>23. september 2013</a:t>
            </a:fld>
            <a:endParaRPr lang="en-US" dirty="0"/>
          </a:p>
        </p:txBody>
      </p:sp>
      <p:pic>
        <p:nvPicPr>
          <p:cNvPr id="11" name="Billede 7" descr="IKA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8082" y="6099001"/>
            <a:ext cx="971550" cy="6953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5" r:id="rId2"/>
    <p:sldLayoutId id="2147483731" r:id="rId3"/>
    <p:sldLayoutId id="2147483733" r:id="rId4"/>
    <p:sldLayoutId id="2147483729" r:id="rId5"/>
  </p:sldLayoutIdLst>
  <p:transition/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0">
          <a:solidFill>
            <a:schemeClr val="accent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54A6"/>
          </a:solidFill>
          <a:latin typeface="Calibri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54A6"/>
          </a:solidFill>
          <a:latin typeface="Calibri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54A6"/>
          </a:solidFill>
          <a:latin typeface="Calibri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54A6"/>
          </a:solidFill>
          <a:latin typeface="Calibri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D639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D639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D639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D639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60000"/>
        </a:spcBef>
        <a:spcAft>
          <a:spcPct val="0"/>
        </a:spcAft>
        <a:buClr>
          <a:schemeClr val="tx2"/>
        </a:buClr>
        <a:buFont typeface="Calibri" pitchFamily="34" charset="0"/>
        <a:buChar char="•"/>
        <a:defRPr sz="1800">
          <a:solidFill>
            <a:srgbClr val="002D6A"/>
          </a:solidFill>
          <a:latin typeface="+mn-lt"/>
          <a:ea typeface="+mn-ea"/>
          <a:cs typeface="+mn-cs"/>
        </a:defRPr>
      </a:lvl1pPr>
      <a:lvl2pPr marL="717550" indent="-355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Calibri" pitchFamily="34" charset="0"/>
        <a:buChar char="•"/>
        <a:defRPr sz="1600">
          <a:solidFill>
            <a:srgbClr val="002D6A"/>
          </a:solidFill>
          <a:latin typeface="+mn-lt"/>
          <a:cs typeface="+mn-cs"/>
        </a:defRPr>
      </a:lvl2pPr>
      <a:lvl3pPr marL="1079500" indent="-3619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Calibri" pitchFamily="34" charset="0"/>
        <a:buChar char="•"/>
        <a:defRPr sz="1600">
          <a:solidFill>
            <a:srgbClr val="002D6A"/>
          </a:solidFill>
          <a:latin typeface="+mn-lt"/>
          <a:cs typeface="+mn-cs"/>
        </a:defRPr>
      </a:lvl3pPr>
      <a:lvl4pPr marL="1435100" indent="-355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Calibri" pitchFamily="34" charset="0"/>
        <a:buChar char="•"/>
        <a:defRPr sz="1600">
          <a:solidFill>
            <a:srgbClr val="002D6A"/>
          </a:solidFill>
          <a:latin typeface="+mn-lt"/>
          <a:cs typeface="+mn-cs"/>
        </a:defRPr>
      </a:lvl4pPr>
      <a:lvl5pPr marL="1797050" indent="-3619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Calibri" pitchFamily="34" charset="0"/>
        <a:buChar char="•"/>
        <a:defRPr sz="1600">
          <a:solidFill>
            <a:srgbClr val="002D6A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1D3E1"/>
        </a:buClr>
        <a:buFont typeface="Wingdings" pitchFamily="2" charset="2"/>
        <a:buChar char="n"/>
        <a:defRPr sz="1400">
          <a:solidFill>
            <a:srgbClr val="787878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1D3E1"/>
        </a:buClr>
        <a:buFont typeface="Wingdings" pitchFamily="2" charset="2"/>
        <a:buChar char="n"/>
        <a:defRPr sz="1400">
          <a:solidFill>
            <a:srgbClr val="787878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1D3E1"/>
        </a:buClr>
        <a:buFont typeface="Wingdings" pitchFamily="2" charset="2"/>
        <a:buChar char="n"/>
        <a:defRPr sz="1400">
          <a:solidFill>
            <a:srgbClr val="787878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1D3E1"/>
        </a:buClr>
        <a:buFont typeface="Wingdings" pitchFamily="2" charset="2"/>
        <a:buChar char="n"/>
        <a:defRPr sz="1400">
          <a:solidFill>
            <a:srgbClr val="787878"/>
          </a:solidFill>
          <a:latin typeface="+mn-lt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jpeg"/><Relationship Id="rId5" Type="http://schemas.openxmlformats.org/officeDocument/2006/relationships/image" Target="../media/image10.gif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ikas.dk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commons.wikimedia.org/wiki/File:Ignaz_Semmelweis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a-DK" dirty="0" smtClean="0"/>
              <a:t>Viden indbygget i hverdagen -</a:t>
            </a:r>
            <a:br>
              <a:rPr lang="da-DK" dirty="0" smtClean="0"/>
            </a:br>
            <a:r>
              <a:rPr lang="da-DK" dirty="0" smtClean="0"/>
              <a:t>arbejdet med standarder og kvalitet</a:t>
            </a: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946A50-E035-42D8-8F3F-EDB681D4D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3FED8F1-5A41-4C5B-B1AB-C7C4A8272BE8}" type="datetime2">
              <a:rPr lang="da-DK" smtClean="0"/>
              <a:pPr/>
              <a:t>23. september 2013</a:t>
            </a:fld>
            <a:endParaRPr lang="en-US" dirty="0"/>
          </a:p>
        </p:txBody>
      </p:sp>
      <p:sp>
        <p:nvSpPr>
          <p:cNvPr id="8" name="Undertitel 7"/>
          <p:cNvSpPr>
            <a:spLocks noGrp="1"/>
          </p:cNvSpPr>
          <p:nvPr>
            <p:ph type="subTitle" idx="1"/>
          </p:nvPr>
        </p:nvSpPr>
        <p:spPr>
          <a:xfrm>
            <a:off x="965670" y="3394504"/>
            <a:ext cx="7200800" cy="1978712"/>
          </a:xfrm>
        </p:spPr>
        <p:txBody>
          <a:bodyPr/>
          <a:lstStyle/>
          <a:p>
            <a:pPr algn="ctr"/>
            <a:r>
              <a:rPr lang="da-DK" dirty="0" smtClean="0"/>
              <a:t>Temadag i Rådet for bedre hygiejne 24.sept. 2013</a:t>
            </a:r>
            <a:endParaRPr lang="da-DK" dirty="0"/>
          </a:p>
          <a:p>
            <a:pPr algn="ctr"/>
            <a:endParaRPr lang="da-DK" sz="1800" dirty="0" smtClean="0"/>
          </a:p>
          <a:p>
            <a:pPr algn="ctr"/>
            <a:r>
              <a:rPr lang="da-DK" sz="1800" dirty="0" smtClean="0"/>
              <a:t>Anne Mette Villadsen</a:t>
            </a:r>
          </a:p>
          <a:p>
            <a:pPr algn="ctr"/>
            <a:r>
              <a:rPr lang="da-DK" sz="1800" dirty="0" smtClean="0"/>
              <a:t>Afdelingsleder, IKAS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kern="1000" dirty="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Institut for Kvalitet og Akkreditering</a:t>
            </a:r>
          </a:p>
          <a:p>
            <a:pPr>
              <a:spcBef>
                <a:spcPct val="0"/>
              </a:spcBef>
            </a:pPr>
            <a:r>
              <a:rPr lang="da-DK" kern="1000" dirty="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 Sundhedsvæsenet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946A50-E035-42D8-8F3F-EDB681D4D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3FED8F1-5A41-4C5B-B1AB-C7C4A8272BE8}" type="datetime2">
              <a:rPr lang="da-DK" smtClean="0"/>
              <a:pPr/>
              <a:t>23. september 2013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kern="100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Institut for Kvalitet og Akkreditering</a:t>
            </a:r>
          </a:p>
          <a:p>
            <a:pPr>
              <a:spcBef>
                <a:spcPct val="0"/>
              </a:spcBef>
            </a:pPr>
            <a:r>
              <a:rPr lang="da-DK" kern="100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 Sundhedsvæsenet</a:t>
            </a:r>
            <a:endParaRPr lang="da-DK" kern="1000" dirty="0" smtClean="0">
              <a:solidFill>
                <a:srgbClr val="002D6A"/>
              </a:solidFill>
              <a:latin typeface="Tahoma"/>
              <a:ea typeface="Times New Roman"/>
              <a:cs typeface="Times New Roman"/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DDKM og krav til hygiejne</a:t>
            </a:r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 smtClean="0"/>
              <a:t>Krav om en formaliseret ledelsesforankret ramme</a:t>
            </a:r>
          </a:p>
          <a:p>
            <a:r>
              <a:rPr lang="da-DK" dirty="0" smtClean="0"/>
              <a:t>Konkrete retningslinjer skal være beskrevet ex.:</a:t>
            </a:r>
          </a:p>
          <a:p>
            <a:pPr lvl="1"/>
            <a:r>
              <a:rPr lang="da-DK" dirty="0" smtClean="0"/>
              <a:t>Identificering og forholdsregler for særlige risikoområder ex. MRSA</a:t>
            </a:r>
          </a:p>
          <a:p>
            <a:pPr lvl="1"/>
            <a:r>
              <a:rPr lang="da-DK" dirty="0" smtClean="0"/>
              <a:t>Håndtering af udbrud af smitsomme sygdomme</a:t>
            </a:r>
          </a:p>
          <a:p>
            <a:pPr lvl="1"/>
            <a:r>
              <a:rPr lang="da-DK" dirty="0" smtClean="0"/>
              <a:t>Rengøring af apparatur </a:t>
            </a:r>
          </a:p>
          <a:p>
            <a:pPr lvl="1"/>
            <a:r>
              <a:rPr lang="da-DK" dirty="0" smtClean="0"/>
              <a:t>Rapportering af UTH i forbindelse med infektionshygiejne</a:t>
            </a:r>
          </a:p>
          <a:p>
            <a:pPr lvl="1"/>
            <a:r>
              <a:rPr lang="da-DK" dirty="0" smtClean="0"/>
              <a:t>Forebyggelse og overvågning af </a:t>
            </a:r>
            <a:r>
              <a:rPr lang="da-DK" dirty="0" err="1" smtClean="0"/>
              <a:t>nosokomielle</a:t>
            </a:r>
            <a:r>
              <a:rPr lang="da-DK" dirty="0" smtClean="0"/>
              <a:t> infektioner</a:t>
            </a:r>
          </a:p>
          <a:p>
            <a:pPr lvl="1"/>
            <a:r>
              <a:rPr lang="da-DK" dirty="0" smtClean="0"/>
              <a:t>Rengøring</a:t>
            </a:r>
          </a:p>
          <a:p>
            <a:pPr lvl="1"/>
            <a:r>
              <a:rPr lang="da-DK" dirty="0" smtClean="0"/>
              <a:t>Hånd og uniformshygiejne</a:t>
            </a:r>
          </a:p>
          <a:p>
            <a:r>
              <a:rPr lang="da-DK" dirty="0" smtClean="0"/>
              <a:t>Der skal fastsættes mål for kvaliteten, hvor denne overvåges og der skal gennemføres tiltag til forbedring hvor målene ikke nås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18490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946A50-E035-42D8-8F3F-EDB681D4D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3FED8F1-5A41-4C5B-B1AB-C7C4A8272BE8}" type="datetime2">
              <a:rPr lang="da-DK" smtClean="0"/>
              <a:pPr/>
              <a:t>23. september 2013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kern="100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Institut for Kvalitet og Akkreditering</a:t>
            </a:r>
          </a:p>
          <a:p>
            <a:pPr>
              <a:spcBef>
                <a:spcPct val="0"/>
              </a:spcBef>
            </a:pPr>
            <a:r>
              <a:rPr lang="da-DK" kern="100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 Sundhedsvæsenet</a:t>
            </a:r>
            <a:endParaRPr lang="da-DK" kern="1000" dirty="0" smtClean="0">
              <a:solidFill>
                <a:srgbClr val="002D6A"/>
              </a:solidFill>
              <a:latin typeface="Tahoma"/>
              <a:ea typeface="Times New Roman"/>
              <a:cs typeface="Times New Roman"/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DDKM og kommunerne</a:t>
            </a:r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0"/>
          </p:nvPr>
        </p:nvSpPr>
        <p:spPr>
          <a:xfrm>
            <a:off x="899592" y="1556792"/>
            <a:ext cx="7344815" cy="4320480"/>
          </a:xfrm>
        </p:spPr>
        <p:txBody>
          <a:bodyPr/>
          <a:lstStyle/>
          <a:p>
            <a:endParaRPr lang="da-DK" dirty="0" smtClean="0"/>
          </a:p>
          <a:p>
            <a:r>
              <a:rPr lang="da-DK" dirty="0" smtClean="0"/>
              <a:t>DDKM bibringer til en </a:t>
            </a:r>
            <a:r>
              <a:rPr lang="da-DK" dirty="0"/>
              <a:t>fælles </a:t>
            </a:r>
            <a:r>
              <a:rPr lang="da-DK" dirty="0" smtClean="0"/>
              <a:t>forståelsesramme, hvor kommunen i stor udstrækning selv bestemmer indhold og metode</a:t>
            </a:r>
          </a:p>
          <a:p>
            <a:r>
              <a:rPr lang="da-DK" dirty="0" smtClean="0"/>
              <a:t>DDKM medvirker til at synliggøre kvaliteten</a:t>
            </a:r>
          </a:p>
          <a:p>
            <a:r>
              <a:rPr lang="da-DK" dirty="0" smtClean="0"/>
              <a:t>DDKM bibringer systematik og stringens</a:t>
            </a:r>
          </a:p>
          <a:p>
            <a:r>
              <a:rPr lang="da-DK" dirty="0" smtClean="0"/>
              <a:t>DDKM som ledelsesværktøj</a:t>
            </a:r>
          </a:p>
          <a:p>
            <a:r>
              <a:rPr lang="da-DK" dirty="0" smtClean="0"/>
              <a:t>Kommunen som aktør i et samlet sundhedsvæsen</a:t>
            </a:r>
            <a:endParaRPr lang="da-DK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725144"/>
            <a:ext cx="2095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http://velfaerdsteknologi.nu/media/222155/odense%20kommune_Lis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4685928"/>
            <a:ext cx="2952750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Byvåb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372" y="4890715"/>
            <a:ext cx="1219200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http://ts4.mm.bing.net/th?id=H.4676842586375463&amp;pid=15.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0" y="4496146"/>
            <a:ext cx="218122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339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946A50-E035-42D8-8F3F-EDB681D4D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3FED8F1-5A41-4C5B-B1AB-C7C4A8272BE8}" type="datetime2">
              <a:rPr lang="da-DK" smtClean="0"/>
              <a:pPr/>
              <a:t>23. september 2013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kern="100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Institut for Kvalitet og Akkreditering</a:t>
            </a:r>
          </a:p>
          <a:p>
            <a:pPr>
              <a:spcBef>
                <a:spcPct val="0"/>
              </a:spcBef>
            </a:pPr>
            <a:r>
              <a:rPr lang="da-DK" kern="100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 Sundhedsvæsenet</a:t>
            </a:r>
            <a:endParaRPr lang="da-DK" kern="1000" dirty="0" smtClean="0">
              <a:solidFill>
                <a:srgbClr val="002D6A"/>
              </a:solidFill>
              <a:latin typeface="Tahoma"/>
              <a:ea typeface="Times New Roman"/>
              <a:cs typeface="Times New Roman"/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899592" y="799200"/>
            <a:ext cx="7344816" cy="685584"/>
          </a:xfrm>
        </p:spPr>
        <p:txBody>
          <a:bodyPr/>
          <a:lstStyle/>
          <a:p>
            <a:r>
              <a:rPr lang="da-DK" dirty="0" smtClean="0"/>
              <a:t>Hygiejne – en væsentlig del af DDKM</a:t>
            </a:r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0"/>
          </p:nvPr>
        </p:nvSpPr>
        <p:spPr>
          <a:xfrm>
            <a:off x="899592" y="1484784"/>
            <a:ext cx="7344815" cy="4392488"/>
          </a:xfrm>
        </p:spPr>
        <p:txBody>
          <a:bodyPr/>
          <a:lstStyle/>
          <a:p>
            <a:r>
              <a:rPr lang="da-DK" dirty="0" smtClean="0"/>
              <a:t>Hygiejne er et tema der behandles i alle DDKM standardsæt</a:t>
            </a:r>
          </a:p>
          <a:p>
            <a:r>
              <a:rPr lang="da-DK" dirty="0" smtClean="0"/>
              <a:t>Der er mange standarder der relaterer til hygiejne </a:t>
            </a:r>
            <a:r>
              <a:rPr lang="da-DK" dirty="0" err="1" smtClean="0"/>
              <a:t>bla</a:t>
            </a:r>
            <a:r>
              <a:rPr lang="da-DK" dirty="0" smtClean="0"/>
              <a:t>.:</a:t>
            </a:r>
          </a:p>
          <a:p>
            <a:pPr lvl="1"/>
            <a:r>
              <a:rPr lang="da-DK" sz="1400" dirty="0" smtClean="0"/>
              <a:t>Infektionshygiejne (kom)</a:t>
            </a:r>
          </a:p>
          <a:p>
            <a:pPr lvl="1"/>
            <a:r>
              <a:rPr lang="da-DK" sz="1400" dirty="0" smtClean="0"/>
              <a:t>Håndtering af smittekilder og farlige stoffer (præ)</a:t>
            </a:r>
          </a:p>
          <a:p>
            <a:pPr lvl="1"/>
            <a:r>
              <a:rPr lang="da-DK" sz="1400" dirty="0" smtClean="0"/>
              <a:t>Der </a:t>
            </a:r>
            <a:r>
              <a:rPr lang="da-DK" sz="1400" dirty="0"/>
              <a:t>skal foreligge planer for rengøring af bygninger, lokaler og inventar (</a:t>
            </a:r>
            <a:r>
              <a:rPr lang="da-DK" sz="1400" dirty="0" smtClean="0"/>
              <a:t>1.5.6)</a:t>
            </a:r>
          </a:p>
          <a:p>
            <a:pPr lvl="1"/>
            <a:r>
              <a:rPr lang="da-DK" sz="1400" dirty="0" smtClean="0"/>
              <a:t>Sygehuset skal løbende overvåge og dokumentere kvaliteten af rengøringen (1.5.6)</a:t>
            </a:r>
            <a:r>
              <a:rPr lang="da-DK" sz="1400" dirty="0"/>
              <a:t> </a:t>
            </a:r>
            <a:endParaRPr lang="da-DK" sz="1400" dirty="0" smtClean="0"/>
          </a:p>
          <a:p>
            <a:pPr lvl="1"/>
            <a:r>
              <a:rPr lang="da-DK" sz="1400" dirty="0" smtClean="0"/>
              <a:t>Rengøring </a:t>
            </a:r>
            <a:r>
              <a:rPr lang="da-DK" sz="1400" dirty="0"/>
              <a:t>af apparatur til klinisk brug – 1.7.2 </a:t>
            </a:r>
            <a:endParaRPr lang="da-DK" sz="1400" dirty="0" smtClean="0"/>
          </a:p>
          <a:p>
            <a:pPr lvl="1"/>
            <a:r>
              <a:rPr lang="da-DK" sz="1400" dirty="0" smtClean="0"/>
              <a:t>Bygningers </a:t>
            </a:r>
            <a:r>
              <a:rPr lang="da-DK" sz="1400" dirty="0"/>
              <a:t>og lokalers egnethed – </a:t>
            </a:r>
            <a:r>
              <a:rPr lang="da-DK" sz="1400" dirty="0" smtClean="0"/>
              <a:t>1.8.2</a:t>
            </a:r>
          </a:p>
          <a:p>
            <a:pPr lvl="1"/>
            <a:r>
              <a:rPr lang="da-DK" sz="1400" dirty="0" smtClean="0"/>
              <a:t>Affaldshåndtering </a:t>
            </a:r>
            <a:r>
              <a:rPr lang="da-DK" sz="1400" dirty="0"/>
              <a:t>(klinisk risikoaffald) – </a:t>
            </a:r>
            <a:r>
              <a:rPr lang="da-DK" sz="1400" dirty="0" smtClean="0"/>
              <a:t>1.8.3</a:t>
            </a:r>
          </a:p>
          <a:p>
            <a:pPr lvl="1"/>
            <a:r>
              <a:rPr lang="da-DK" sz="1400" dirty="0" smtClean="0"/>
              <a:t>Mikrobiologisk </a:t>
            </a:r>
            <a:r>
              <a:rPr lang="da-DK" sz="1400" dirty="0"/>
              <a:t>kontrol af brugsvand (</a:t>
            </a:r>
            <a:r>
              <a:rPr lang="da-DK" sz="1400" dirty="0" err="1"/>
              <a:t>Legionella</a:t>
            </a:r>
            <a:r>
              <a:rPr lang="da-DK" sz="1400" dirty="0"/>
              <a:t>) – </a:t>
            </a:r>
            <a:r>
              <a:rPr lang="da-DK" sz="1400" dirty="0" smtClean="0"/>
              <a:t>1.8.4</a:t>
            </a:r>
          </a:p>
          <a:p>
            <a:pPr lvl="1"/>
            <a:r>
              <a:rPr lang="da-DK" sz="1400" dirty="0" smtClean="0"/>
              <a:t>Opbevaring </a:t>
            </a:r>
            <a:r>
              <a:rPr lang="da-DK" sz="1400" dirty="0"/>
              <a:t>af lægemidler – </a:t>
            </a:r>
            <a:r>
              <a:rPr lang="da-DK" sz="1400" dirty="0" smtClean="0"/>
              <a:t>2.9.5</a:t>
            </a:r>
          </a:p>
          <a:p>
            <a:pPr lvl="1"/>
            <a:r>
              <a:rPr lang="da-DK" sz="1400" dirty="0" smtClean="0"/>
              <a:t>Sikker </a:t>
            </a:r>
            <a:r>
              <a:rPr lang="da-DK" sz="1400" dirty="0"/>
              <a:t>kirurgi – WHO-checklisten skal sikre rettidig antibiotikaprofylakse – </a:t>
            </a:r>
            <a:r>
              <a:rPr lang="da-DK" sz="1400" dirty="0" smtClean="0"/>
              <a:t>2.11.5</a:t>
            </a:r>
          </a:p>
          <a:p>
            <a:pPr lvl="1"/>
            <a:r>
              <a:rPr lang="da-DK" sz="1400" dirty="0" smtClean="0"/>
              <a:t>Introduktion </a:t>
            </a:r>
            <a:r>
              <a:rPr lang="da-DK" sz="1400" dirty="0"/>
              <a:t>og kompetenceudvikling – 1.4.3 og </a:t>
            </a:r>
            <a:r>
              <a:rPr lang="da-DK" sz="1400" dirty="0" smtClean="0"/>
              <a:t>1.4.5</a:t>
            </a:r>
          </a:p>
          <a:p>
            <a:pPr lvl="1"/>
            <a:r>
              <a:rPr lang="da-DK" sz="1400" dirty="0" smtClean="0"/>
              <a:t>Genbehandling </a:t>
            </a:r>
            <a:r>
              <a:rPr lang="da-DK" sz="1400" dirty="0"/>
              <a:t>af medicinsk udstyr og tekstiler (</a:t>
            </a:r>
            <a:r>
              <a:rPr lang="da-DK" sz="1400" dirty="0" smtClean="0"/>
              <a:t>1.5.4)</a:t>
            </a:r>
          </a:p>
          <a:p>
            <a:pPr lvl="1"/>
            <a:r>
              <a:rPr lang="da-DK" sz="1400" dirty="0" smtClean="0"/>
              <a:t>Hånd- </a:t>
            </a:r>
            <a:r>
              <a:rPr lang="da-DK" sz="1400" dirty="0"/>
              <a:t>og uniformshygiejne (1.5.5)</a:t>
            </a:r>
          </a:p>
          <a:p>
            <a:pPr lvl="1"/>
            <a:endParaRPr lang="da-DK" sz="1400" dirty="0"/>
          </a:p>
          <a:p>
            <a:pPr lvl="1"/>
            <a:endParaRPr lang="da-DK" dirty="0" smtClean="0"/>
          </a:p>
          <a:p>
            <a:pPr lvl="1"/>
            <a:endParaRPr lang="da-DK" dirty="0" smtClean="0"/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35695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946A50-E035-42D8-8F3F-EDB681D4D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3FED8F1-5A41-4C5B-B1AB-C7C4A8272BE8}" type="datetime2">
              <a:rPr lang="da-DK" smtClean="0"/>
              <a:pPr/>
              <a:t>23. september 2013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kern="100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Institut for Kvalitet og Akkreditering</a:t>
            </a:r>
          </a:p>
          <a:p>
            <a:pPr>
              <a:spcBef>
                <a:spcPct val="0"/>
              </a:spcBef>
            </a:pPr>
            <a:r>
              <a:rPr lang="da-DK" kern="100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 Sundhedsvæsenet</a:t>
            </a:r>
            <a:endParaRPr lang="da-DK" kern="1000" dirty="0" smtClean="0">
              <a:solidFill>
                <a:srgbClr val="002D6A"/>
              </a:solidFill>
              <a:latin typeface="Tahoma"/>
              <a:ea typeface="Times New Roman"/>
              <a:cs typeface="Times New Roman"/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Der er hygiejne relevante krav i andre standarder end hygiejnestandarderne</a:t>
            </a:r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 smtClean="0"/>
              <a:t>Rengøring af apparatur til klinisk brug – 1.7.2 </a:t>
            </a:r>
          </a:p>
          <a:p>
            <a:r>
              <a:rPr lang="da-DK" dirty="0" smtClean="0"/>
              <a:t>Bygningers og lokalers egnethed – 1.8.2</a:t>
            </a:r>
          </a:p>
          <a:p>
            <a:r>
              <a:rPr lang="da-DK" dirty="0" smtClean="0"/>
              <a:t>Affaldshåndtering (klinisk risikoaffald) – 1.8.3</a:t>
            </a:r>
          </a:p>
          <a:p>
            <a:r>
              <a:rPr lang="da-DK" dirty="0" smtClean="0"/>
              <a:t>Mikrobiologisk kontrol af brugsvand (</a:t>
            </a:r>
            <a:r>
              <a:rPr lang="da-DK" dirty="0" err="1" smtClean="0"/>
              <a:t>Legionella</a:t>
            </a:r>
            <a:r>
              <a:rPr lang="da-DK" dirty="0" smtClean="0"/>
              <a:t>) – 1.8.4</a:t>
            </a:r>
          </a:p>
          <a:p>
            <a:r>
              <a:rPr lang="da-DK" dirty="0" smtClean="0"/>
              <a:t>Opbevaring af lægemidler – 2.9.5</a:t>
            </a:r>
          </a:p>
          <a:p>
            <a:r>
              <a:rPr lang="da-DK" dirty="0" smtClean="0"/>
              <a:t>Sikker kirurgi – WHO-checklisten skal sikre rettidig antibiotikaprofylakse – 2.11.5</a:t>
            </a:r>
            <a:endParaRPr lang="da-DK" dirty="0"/>
          </a:p>
          <a:p>
            <a:r>
              <a:rPr lang="da-DK" dirty="0"/>
              <a:t>Introduktion og kompetenceudvikling – 1.4.3 og 1.4.5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54047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946A50-E035-42D8-8F3F-EDB681D4D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3FED8F1-5A41-4C5B-B1AB-C7C4A8272BE8}" type="datetime2">
              <a:rPr lang="da-DK" smtClean="0"/>
              <a:pPr/>
              <a:t>23. september 2013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kern="100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Institut for Kvalitet og Akkreditering</a:t>
            </a:r>
          </a:p>
          <a:p>
            <a:pPr>
              <a:spcBef>
                <a:spcPct val="0"/>
              </a:spcBef>
            </a:pPr>
            <a:r>
              <a:rPr lang="da-DK" kern="100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 Sundhedsvæsenet</a:t>
            </a:r>
            <a:endParaRPr lang="da-DK" kern="1000" dirty="0" smtClean="0">
              <a:solidFill>
                <a:srgbClr val="002D6A"/>
              </a:solidFill>
              <a:latin typeface="Tahoma"/>
              <a:ea typeface="Times New Roman"/>
              <a:cs typeface="Times New Roman"/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skal til for  at viden</a:t>
            </a:r>
            <a:r>
              <a:rPr lang="da-DK" dirty="0"/>
              <a:t>, standarder og kvalitet </a:t>
            </a:r>
            <a:r>
              <a:rPr lang="da-DK" dirty="0" smtClean="0"/>
              <a:t>spiller sammen ?</a:t>
            </a:r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da-DK" sz="1400" kern="1200" dirty="0" smtClean="0">
                <a:solidFill>
                  <a:schemeClr val="tx1"/>
                </a:solidFill>
                <a:cs typeface="Arial" charset="0"/>
              </a:rPr>
              <a:t>At der anvendes en </a:t>
            </a:r>
            <a:r>
              <a:rPr lang="da-DK" sz="1400" kern="1200" dirty="0">
                <a:solidFill>
                  <a:schemeClr val="tx1"/>
                </a:solidFill>
                <a:cs typeface="Arial" charset="0"/>
              </a:rPr>
              <a:t>systematisk tilgang for at sikre, at personalet har de rette kompetencer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da-DK" sz="1400" kern="1200" dirty="0" smtClean="0">
                <a:solidFill>
                  <a:schemeClr val="tx1"/>
                </a:solidFill>
                <a:cs typeface="Arial" charset="0"/>
              </a:rPr>
              <a:t>At der anvender </a:t>
            </a:r>
            <a:r>
              <a:rPr lang="da-DK" sz="1400" kern="1200" dirty="0">
                <a:solidFill>
                  <a:schemeClr val="tx1"/>
                </a:solidFill>
                <a:cs typeface="Arial" charset="0"/>
              </a:rPr>
              <a:t>en systematisk tilgang for at sikre, at patienter behandles med udgangspunkt </a:t>
            </a:r>
            <a:r>
              <a:rPr lang="da-DK" sz="1400" kern="1200" dirty="0" smtClean="0">
                <a:solidFill>
                  <a:schemeClr val="tx1"/>
                </a:solidFill>
                <a:cs typeface="Arial" charset="0"/>
              </a:rPr>
              <a:t> i </a:t>
            </a:r>
            <a:r>
              <a:rPr lang="da-DK" sz="1400" kern="1200" dirty="0">
                <a:solidFill>
                  <a:schemeClr val="tx1"/>
                </a:solidFill>
                <a:cs typeface="Arial" charset="0"/>
              </a:rPr>
              <a:t>evidensbaserede retningslinjer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da-DK" sz="1400" kern="1200" dirty="0" smtClean="0">
                <a:solidFill>
                  <a:schemeClr val="tx1"/>
                </a:solidFill>
                <a:cs typeface="Arial" charset="0"/>
              </a:rPr>
              <a:t>Sikre at arbejdsgange </a:t>
            </a:r>
            <a:r>
              <a:rPr lang="da-DK" sz="1400" kern="1200" dirty="0">
                <a:solidFill>
                  <a:schemeClr val="tx1"/>
                </a:solidFill>
                <a:cs typeface="Arial" charset="0"/>
              </a:rPr>
              <a:t>er </a:t>
            </a:r>
            <a:r>
              <a:rPr lang="da-DK" sz="1400" kern="1200" dirty="0" smtClean="0">
                <a:solidFill>
                  <a:schemeClr val="tx1"/>
                </a:solidFill>
                <a:cs typeface="Arial" charset="0"/>
              </a:rPr>
              <a:t>implementeret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da-DK" sz="1400" kern="1200" dirty="0" smtClean="0">
                <a:solidFill>
                  <a:schemeClr val="tx1"/>
                </a:solidFill>
                <a:cs typeface="Arial" charset="0"/>
              </a:rPr>
              <a:t>At man </a:t>
            </a:r>
            <a:r>
              <a:rPr lang="da-DK" sz="1400" kern="1200" dirty="0">
                <a:solidFill>
                  <a:schemeClr val="tx1"/>
                </a:solidFill>
                <a:cs typeface="Arial" charset="0"/>
              </a:rPr>
              <a:t>kender kvaliteten af sine ydelser og handler på de indsamlede data og andre former for information </a:t>
            </a:r>
            <a:endParaRPr lang="da-DK" sz="1400" kern="1200" dirty="0" smtClean="0">
              <a:solidFill>
                <a:schemeClr val="tx1"/>
              </a:solidFill>
              <a:cs typeface="Arial" charset="0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da-DK" sz="1400" kern="1200" dirty="0" smtClean="0">
                <a:solidFill>
                  <a:schemeClr val="tx1"/>
                </a:solidFill>
                <a:cs typeface="Arial" charset="0"/>
              </a:rPr>
              <a:t>Hvis man har en </a:t>
            </a:r>
            <a:r>
              <a:rPr lang="da-DK" sz="1400" kern="1200" dirty="0">
                <a:solidFill>
                  <a:schemeClr val="tx1"/>
                </a:solidFill>
                <a:cs typeface="Arial" charset="0"/>
              </a:rPr>
              <a:t>systematisk tilgang til risikostyring </a:t>
            </a:r>
            <a:r>
              <a:rPr lang="da-DK" sz="1400" kern="1200" dirty="0" smtClean="0">
                <a:solidFill>
                  <a:schemeClr val="tx1"/>
                </a:solidFill>
                <a:cs typeface="Arial" charset="0"/>
              </a:rPr>
              <a:t>samt har </a:t>
            </a:r>
            <a:r>
              <a:rPr lang="da-DK" sz="1400" kern="1200" dirty="0">
                <a:solidFill>
                  <a:schemeClr val="tx1"/>
                </a:solidFill>
                <a:cs typeface="Arial" charset="0"/>
              </a:rPr>
              <a:t>en tydelig ledelse</a:t>
            </a:r>
          </a:p>
          <a:p>
            <a:pPr marL="0" indent="0">
              <a:buNone/>
            </a:pPr>
            <a:r>
              <a:rPr lang="da-DK" sz="1400" kern="1200" dirty="0" smtClean="0">
                <a:solidFill>
                  <a:schemeClr val="tx1"/>
                </a:solidFill>
                <a:cs typeface="Arial" charset="0"/>
              </a:rPr>
              <a:t>	Så </a:t>
            </a:r>
            <a:r>
              <a:rPr lang="da-DK" sz="1400" kern="1200" dirty="0">
                <a:solidFill>
                  <a:schemeClr val="tx1"/>
                </a:solidFill>
                <a:cs typeface="Arial" charset="0"/>
              </a:rPr>
              <a:t>øges sandsynligheden for, at fremtidige patienter vil opleve en god og </a:t>
            </a:r>
            <a:r>
              <a:rPr lang="da-DK" sz="1400" kern="1200" dirty="0" smtClean="0">
                <a:solidFill>
                  <a:schemeClr val="tx1"/>
                </a:solidFill>
                <a:cs typeface="Arial" charset="0"/>
              </a:rPr>
              <a:t>	stigende kvalitet også indenfor hygiejneområdet.</a:t>
            </a:r>
            <a:endParaRPr lang="da-DK" sz="1400" kern="1200" dirty="0">
              <a:solidFill>
                <a:schemeClr val="tx1"/>
              </a:solidFill>
              <a:cs typeface="Arial" charset="0"/>
            </a:endParaRPr>
          </a:p>
          <a:p>
            <a:pPr marL="0" indent="0">
              <a:buNone/>
            </a:pP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5871800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ias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946A50-E035-42D8-8F3F-EDB681D4D56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3FED8F1-5A41-4C5B-B1AB-C7C4A8272BE8}" type="datetime2">
              <a:rPr lang="da-DK" smtClean="0"/>
              <a:pPr/>
              <a:t>23. september 2013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kern="100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Institut for Kvalitet og Akkreditering</a:t>
            </a:r>
          </a:p>
          <a:p>
            <a:pPr>
              <a:spcBef>
                <a:spcPct val="0"/>
              </a:spcBef>
            </a:pPr>
            <a:r>
              <a:rPr lang="da-DK" kern="100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 Sundhedsvæsenet</a:t>
            </a:r>
            <a:endParaRPr lang="da-DK" kern="1000" dirty="0" smtClean="0">
              <a:solidFill>
                <a:srgbClr val="002D6A"/>
              </a:solidFill>
              <a:latin typeface="Tahoma"/>
              <a:ea typeface="Times New Roman"/>
              <a:cs typeface="Times New Roman"/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Spiller viden, standarder og kvalitet sammen</a:t>
            </a:r>
            <a:r>
              <a:rPr lang="da-DK" dirty="0" smtClean="0"/>
              <a:t>?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319172892"/>
              </p:ext>
            </p:extLst>
          </p:nvPr>
        </p:nvGraphicFramePr>
        <p:xfrm>
          <a:off x="1828800" y="2060848"/>
          <a:ext cx="5486400" cy="29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48783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a-DK" b="1" dirty="0">
                <a:solidFill>
                  <a:schemeClr val="tx1"/>
                </a:solidFill>
              </a:rPr>
              <a:t>Tak for jeres opmærksomhed</a:t>
            </a:r>
            <a:br>
              <a:rPr lang="da-DK" b="1" dirty="0">
                <a:solidFill>
                  <a:schemeClr val="tx1"/>
                </a:solidFill>
              </a:rPr>
            </a:br>
            <a:endParaRPr lang="da-DK" b="1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946A50-E035-42D8-8F3F-EDB681D4D56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3FED8F1-5A41-4C5B-B1AB-C7C4A8272BE8}" type="datetime2">
              <a:rPr lang="da-DK" smtClean="0"/>
              <a:pPr/>
              <a:t>23. september 2013</a:t>
            </a:fld>
            <a:endParaRPr lang="da-DK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da-DK" sz="2400" b="0" dirty="0" smtClean="0">
                <a:solidFill>
                  <a:schemeClr val="tx1"/>
                </a:solidFill>
              </a:rPr>
              <a:t>Læs mere om DDKM på</a:t>
            </a:r>
          </a:p>
          <a:p>
            <a:pPr algn="ctr"/>
            <a:r>
              <a:rPr lang="da-DK" sz="2400" dirty="0" smtClean="0">
                <a:solidFill>
                  <a:schemeClr val="tx1"/>
                </a:solidFill>
                <a:hlinkClick r:id="rId2"/>
              </a:rPr>
              <a:t>www.ikas.dk</a:t>
            </a:r>
            <a:endParaRPr lang="da-DK" sz="2400" dirty="0" smtClean="0">
              <a:solidFill>
                <a:schemeClr val="tx1"/>
              </a:solidFill>
            </a:endParaRPr>
          </a:p>
          <a:p>
            <a:pPr algn="ctr"/>
            <a:endParaRPr lang="da-DK" sz="2400" dirty="0">
              <a:solidFill>
                <a:schemeClr val="tx1"/>
              </a:solidFill>
            </a:endParaRP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kern="100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Institut for Kvalitet og Akkreditering</a:t>
            </a:r>
          </a:p>
          <a:p>
            <a:pPr>
              <a:spcBef>
                <a:spcPct val="0"/>
              </a:spcBef>
            </a:pPr>
            <a:r>
              <a:rPr lang="da-DK" kern="100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 Sundhedsvæsenet</a:t>
            </a:r>
            <a:endParaRPr lang="da-DK" kern="1000" dirty="0" smtClean="0">
              <a:solidFill>
                <a:srgbClr val="002D6A"/>
              </a:solidFill>
              <a:latin typeface="Tahoma"/>
              <a:ea typeface="Times New Roman"/>
              <a:cs typeface="Times New Roman"/>
            </a:endParaRPr>
          </a:p>
        </p:txBody>
      </p:sp>
      <p:sp>
        <p:nvSpPr>
          <p:cNvPr id="7" name="AutoShape 4" descr="data:image/jpeg;base64,/9j/4AAQSkZJRgABAQAAAQABAAD/2wCEAAkGBhQSERUUEhQVFBQUGBcaGBgYFxgXGhcYFBoYFxcXFxwaHSYeFxwkGhQXHy8gIycpLCwsGB4xNTAqNSYrLCkBCQoKDgwOGg8PGiwkHCQsLCksLCkpLCwpLCwsLCksLCwpKSwtKSwpLCksLCwpKSkpKSwsLCwsKSwpKSwsLCkpLP/AABEIALwBDQMBIgACEQEDEQH/xAAbAAACAwEBAQAAAAAAAAAAAAADBAECBQYAB//EAEMQAAEDAgIHBAYGCQQDAQAAAAEAAhEDIQQxBRJBUWFxgSKRscEGEzJSodFCYnKy4fAUFSOCkqLC0vEWJDNDU3PiB//EABoBAAMBAQEBAAAAAAAAAAAAAAECAwAEBQb/xAAqEQACAgEDAwQBBQEBAAAAAAAAAQIRAxIhMRNBUQQiMnFhM0KRodGBI//aAAwDAQACEQMRAD8A7Q1LIdRxUtXiuMoTTclNI02OeNdmta18viE0GyCDkUDG0C5wiLD87EL33MJVKFEf9Z7/AP6S+LoBuIGqIGpvOetG1NV8A47Wx1+SFix/uB9j+opM7Wh0+w0E73Ea7O0OvitHB+0zbJStdhLjAm529YV6Jqt1T6lxi4gtM5HfbNdUJJYor8Ef3P7N2phm+4O5AwOHa5gloOaXraWrAXoED7bdtt6FhtIVmt1TQNvrBQSenn+zquNkaRZq1IaIsFu4Z3ZHIeC5nF497n3pEEWzFvin2aYqCB6h2XvN2JsnxW4kWtTNHSNWG9T91x8lQb+CzqmPfUF6RYL9rWB+i6Mua0daTHD5pVsjTq9irGwQqtOfMo8XCoBnzWsCLhuSh7UZwyUwkchzG00LN5/Jc5qX5633HLptOiA3mVgMaC4cnfccurF8WcmX5Glo6l2epTwal8IIHUpxhXgZX7mdUeAThwQ3JklCeFFsegRKljVYhSxZGYMtVmOUuVqSewERDm8T5FGqBCI7TOZ+65MVG2Qb3MD0Y+agnZ4gfHZ38Fs1GSdaYjhMi+e7MrF0XjWsLtcEbjfZmNw+j38LV0jpR7wGUgW651QTMkkx0G8/5XrYKjBCODe/YNidIMaSPa+P4BZOJxAc4n1bI+uAT+HJP1tEimI1nuIF9gP2QPzzS7qWtEAAC2S6ab7i6orhX9mqVZrFBCIxBgKPEAmJSWk6MvFibbJPgtNJ40gPEibcOO8qMk5bWG6M44Pg/uch08IGumCCd+tl16LSY4H6Md3kUDEsh1t58GLny43GDep/yPGVsSpntdT8lttf2Wx7g8GLBptio7O/d0WxUeQKeqJmmLTwZHNdEt8S+v8ACP7mDx1QBhnh94Irqkws/HvLWO1wBlm4DaMpTLapeZa1p3w8fG0Ln0vSmgiJk1XRvsORd+CZNWDcRwEg8RwSbSTVfNs52xd080+AHD2oHIGJ2d/gq52lV+BUUqPJaLR7X3HW+Av80/Tz39k+CzaZll5kes/lY4d17LTpZ/u/NPjew6CUhdvILzczzRKTbt5DyVWN7R+15BFsdBXNyVgFLhdXaFKxjE9JBFNp+ssCgL9HfcK6D0p/42fb8isCgL9HfcK7cP6bOTL8jWwtx1PinQEng7d58U28WXgZPm/s61wQCoKoTZeBupMZEEKGhWcvNKyMQ9q8FZxUZpjEA9pvP+kptzbJVphw5+RTuxLJ7hQtoqjrudOzWzEj2gMuiJ+jf7tkkuhhJnk6AIsItYb0XQY7VThPxc75KaDtap6wfS1gDwAgd+oT1Xsen/TRCfI1jsUKdMuIBFgBbMmPNZNSgcwbOv4ZLR0nT1qRHFviFlsquYYADmwCJ2EzMdwXTHdE3yPkeaK35IRyBTIZZCQ6KVGawiYyy4GfJI6RPbb9nzK0XmATuCzdJMJqCBs8ykj8jPgigbj87Cq4tt+p8GL1Gm4EE+PBWrNk9/g35KfqPgw4+TP1e11K1QbM/wDW3u1WLMeIJMxBVP1nVqv9VhgJpsYKlR3s0yWi0W1nWFuKZpvGvr/BF8mcP6e6dc7EFjD2adnRvsSOKN/+faUeapY4nVIJueF/D8yurPohh9UNcBrBuqTq5k3c5xzLibzx3JL0Y9HjQr1i5pbH/GdYwWGdaN4yv0TuUek40Uo0Kphz3ZQXcctYo2GqnMG+WVv8KHYdx1zENJcJJAFyfez2JNtJzYBBAzBkQd+Rv0SZcepIldM031Zjk85zmxy02Nufs/NYVD2tmTzt90kG/UdCt6i3r2EuONIdOw9HMch4BUpNv+8iUBccvJepC/7x8kzHQZzbq4apKupPgJz3paP2bPt+RWBQ2fZP3Cug9L/+On9v+krnqboA+y77hXfgX/kcmX5GthLz9p3imiLJXAOkH7TvFNAr57J8n9nbHggsQqlQMBLiABmSYR5WFpSq19YU3mGNic4LnezPlxK2OGt0EN/qGjN3EDeWuA74WkyoCAQQQciLzyWDpHQ3rDqttF49nvnIdDt3FThGVML2dUupZ2M6u+Dn0jukrpl6eNXB7mp9zde1eCM57XCWmW7DvQmZrjfNGKt9pvPyKeAskR7befkVotallyFC2BcW0az+BjqX/NFos1aVHm0dHNI8Sggf7Kod7o/mA805jhq0qI3OpfAhe3hVQSOeT3Zdz5scnC32m3HgloGUTCdp0g4AHh8No4rI0lh6gfqnWcAJBb2TckHWABE2GUclSHBqtmgxlhzTxbZLsFuqbiy0jIBESsjS+KFOqJJ9ncd53ArYrMJa7VzgwsvSuHDqgkT2Y+KSL9wWIs0q3ee539ilmk2zBJnk6STECNUckQUmDMAKrsSxji7VHYBuBJkwLcRfv5p5QTVb/wBAV2Y/pDpCthna4ptqMOV7teZjbEiBnPDKVs6KwgoUm0x7US87XVDd7z18lzmIxQr1mPqtLaVI6zWkdp7jvnISAtF+n2Nu7szHtHrFslXQ3FKhkbbsoEb/ABUUHBwLbHVJ1Z3yd/csJ+nm7YvaTvzG2AkcT6U06bDDxOU2Fzc7ZPSOqXosI36Y6VDmBjRAJtcSSJIsc8jw+EJ+i1SW+rcey7Wz+jUtDh7o7YkZEc1y+K0gKrwQ7WcXTYQG9kiJNzlyW1oKqJcCQIjbElx2ci1veTsXS4pKiDXvr8HT0YBjJwD5Ei3ZII6Gy3aBk9AszHUxOtHaIMn90tP3Vq4dv3VzOKS2HjsMUBccvkg1KmqJ2lx4bJk8ABPRFoOy6eCBjB2TOXaB6x4xHVSq2PewEVqtWQx7G6u2NaQYO09nzkKr6tZggvnjqj5WTmJePWNM5hwJG1tj4xfjxSOkKg2utabbJv8ACVeEYtXRKTaMvTT6pY01PY1paTE5HYNkf42rMpGW/uu+65dD6YH9nT+0fD8VzVF8N4kOAG8kEAd5Vsb9lksi91G3gfZP2j4poELCw9ZzLBwNzmLSTJyv8UxR0lBAdtyIyO62YXz2XG3JuJ6Ci4rc1ZQKWgG1nve+7D2S3eQIN9gi35vNKpOSbweJIp1YElvaA3yMu9p70mG4y2MWOHa1pAbA7z3lI14BAzB87fnktaoQ+mHD6QnodixdJOiOELsx7ugMUqM1LtgOaRNswSAdYCJznotDC1JaJsRrB2cEh0W4W+KTxlPsv4sd4Fan6OGNbGyx5uuT/FPetminH8it0Upt7bfzsKfa/sys1ph46+BTdStq0y73QT3XheY1uOHxWHDMGG/WaOfaAn4SiabECmPrt+EpbG6SaWMpXk8D9FpnzTGmj26Q+uT3NcfGF78WqRzyTT3HMMLErF9ISNZmtrZGNWc5vMdFuN9kDgsrSeGNRwgTDdwMSTx4I12DDkdp+yeqNQq6zScrkfw2lKV3w0nWgX2T/hHwL5pzM3KWZkFcYB5JKvUZZzogtETG2d6fXMelmkG030xe7SbAnI8EsY6pUa6Q1X0hRLbuZG4geHyXPaU0sNWKcCYyA7IPmZHfyKVr6bpkEHWuI9k7VlfrXJrmuLciReRkCBsMAWXbCCjuKpLyK4nSr3HY2YEgTMWBOyY2ws+rWcXQXERuAGXGFZ1Mi0EiIEA7NsEboUtn3ZO+D4Qpa5o9xQ9K4pRaA1K595xBzuBPEwBKD6wZ6viU84kZg9B+KC8kmwd3ALJyZNvBH9y/hCuGqTVaI1TJ35Qd67HQVOdcSBJyNibRabSI25a3Fcng6Q9c3Mkkm8+6c5C7f0fwfrTqwZa4mRE9qAbmwHZ7462Wy3PJzSvNa8G/Wq6zAbmzhJETJdfrn1WlSxIDg0nZHD2Rt5IJwTo1SCABl37j0Q24F5drQS27TdoJHs7OQ2qUt+BVyVxelHU8TTaAC3UlwBE3BAJGQuAM77NoN6+lHFp7AiCbknkcuCivhWlr3Ft9YE2EwIkceyIjknaGhmkWdY88juggfBb2mbYxonChtNpObgDe8A3DRuABQNJ0gQmW6PqNEB4IAgTOQyvB3JPGUakXcBwn/wCQnQjRh4vCOe0Uy9rWsOsyQTvBaIItcGOKyq+FdSIDi02Jlpkc52EA5HeF0T8HrESZPKbbu0SPgla+CP8AygtLQdpNwwkbsiQTu3ZoT3i4phg6kmzm6WLBcRM7Y7WwAGJ2THVMYLDuqk9oMaDntMEGAJH5OSe0nhJbT1WzBtAvGobQPzZH0Dhw2oRVY4NcBE27QnZxG8bO+MYxvjY6JTbjzuPYTRIOb3fyjyWhQwQGuGuJlkXjfbIDimaejqUWMcg0eAQn4Y0yXUzrbwTn8j+KGTHBx9q3IxbT3YDRNaab2f8AjcR0d2x96OiyMeC58bJAK1dF0j6t7yAHVHFxG4DsjnZvxSddoEkm8/BckfbIuK4p8g8iO+3mtqu7sv3QVh4w+1aw8oPkmaukC7stFrzMTa0beN/xVdFqyc+Sz3HWCdZT1mmTtG7zsVk1cbqm9wJkgi1srAT+bpijpAgWAg5HOQvNnhnHcdSQ7Va4uaCQRPugZFsZJnTocXs1SGmXXJA+ibXISOHxOs9gyIcJ6uantLO/a0/3/AfNej6dycFq53Ek6kDZUr6ubSebT4SgB2Kz1RPy5BPUGA0XmBMviw3LNqYcMgMF4Gsd5PPYF06L7j9RVwjYDZlGoNAbAEXPiUuzbzR6J7J6+JU5cEkXqNkETEg/5XEenTdV9C+VMjnBC6R2IJcHR2hI22Fjv4R1WL6ZaLfXNM09WzNpjMyMglhJKdgnF6aRxNSpdVa4bk+70YrjbT7z/ao/09WnNnefku3XDyc/Tl4ExU6qzky70fq7C3vPyQToqoJlzBGdyO60bjntQ1x8hWOfgHrheLbBOt9H6pAOsyDeb5dy9/puqc3N+PyQ1x8h0SM6mztNPHycvoGgGMY1zWEOIkuIvL/wNguPraHfSDXPcC2Y72uXQehbYZOxtSoTwY0A36hnehN6lsGCp0zucRIcSADsiYyJ4GUOmwgRIzJ2/SJMfFZrdJ68xrawvExI3jcl3aVO54/fPzUHIuotmrU0eHTJz3Fwz5FCOFez/jMfVdOrxg5t+I4JFmlJMdv+I/NXqY2Pou/i2IKasLg/Ad2NrAXpk8iD+KWq1Krv+px5kDxKj9OG7vcVDsYPdn978FTqxF6bKnCVne0GtHujbzO7gF44Z4Y5pBkm0A3kb4gdVT9ME+xHX8F5uKBPst/PRB5UHpsh2EdPYYQdhLQ3v7UHu7kw/BAjtBqr6ydjO5DdiXbm9x/uQ6qBoYang3D2agjc6/xB+a8/1nvU/wCI/wBqAzGv+r3H5q78a8bR/Cfmj1TdJmho0fshMGZ8TCydLsDTJP4QtPB1IoUz9UHvC530h0o0g5DYOJOQHVcq3kWRL3SAfeg96Zw9HsNc14u0EtLC4EwOFjbYkvXWa3OIHQf4QcLpBwEBwsSI7O8gZrog65ElHVwaDMG5xl1m7msIBjeYvyRXaNGyRykfDJB/WLstb4N8gg1MW4/Sd8fkm1RfIvSkMYLC1GVqcjsk+0N4LTDtxtPRa2lH/tKfJ3g1JaMxJc2CTYg3vBbcEWnPntV8ZjA6pTBEOGvO62rBHAymhpeyFkmuTSwQ/ZH7TvGFTAMBBDhJHhsSTdMsZSi5MuyH1ikaOLq1JLWW/enrBRtIZY2zeLfaV8EP2ZvNzfedpsBF+GzvtGfRWw7YaeZ+JUG/aDuIt0ZJANR5sb9mYlkjLK0dTe6rpSjBaBkGwOkp6rMwMy18c+yszTtaCyeHilncmFbCJp8VdjQksRiXEDVs60xlBn5KP0xwOUiBuiRPijHG6C2O+qG1L/q1jnAlsnZ/jIoFXHGZGUdobsyoo1tZ4LnQw8L9Jts7llBoNmuNFOjLwUU9HOOQmDvCb/WVIADWPASdirSxlOTORNrn43SbmOe9JcGdQNAl2sDDe0Q2HCbZC6v6O0tTCvJPtOdaIhrTEHqCY5bkpp4j1Jd9LXYd47bNczvjWa0TsZzT/o/Vaab2v2EOAmfaGttuY/FdqjUKRLbVYVrtUg6x1s4AByztEkXTbGCoA9rgQdoH4rm9I4zWe7VPZa2LGz7yeY7I6yurwejWBtEOAJ1BrfWMEknfckqeTGoxTfcopMEKLWmdaO4eSPUw9MgH1jr7yB5J7D4amLarc3bB7xXJ4tjRjHWGrrUzYCBMSowimwSm0bBw1Jub+9wRG0aPvfz/ACKYZjKYcYbuy1OO4o/6wZuPcPms68DW/Jm1TQbm6P3iPNRRr4ckdoG2wuPgeKH6QVfWBsNNtbccxbI8FX0Za0l4dZwDYnd/nxCdRTjYjk7ofdUw4zMfx+aC+phveHcfkmsXQnLZZYumRDc4NhnF7f5RjCLA5MY9fQFwJH/rd8kOtiGH/qdO/wBUemYSLcXDCIM8Y8sp81rt0g14JEGb8uHBNpSBqYXAHWw4HuyN2RIHwhcfpwAFgOesB/MJ/PFdXoyuJqN5OHgY7h3rmNPUZq0/tH4PYpRWmZW7iaLQGtB2C/QXPgqaK0qQIAdLYn2c4k7eKHpN8UnAGJEdCQD8CVk6Oxbi031bmbCTN5k23DLYujDDVZPLdo6n9OO74hDOkXHMAcz8gsRtZpsXPJ4F5+6UQvY32nVGzkTr+chUfpxNR1mjcY18MdEwYvM74Nj0WZpnR5NdrZ+ib8JbaywsPiz64RL2NlwMQSdV1uOcyIXQaXqhgY65cW7TJkhoie7PcgoJDRb7DOFw1MYemI1uyNhd37NqsxxaM9QbBbzUaL0nrUW09Vms2GwXw6R2ZI1ZAOY3iOhqjdU9oyTtjdkBuHzKNUZuzQ187eSinUgG3HPLmpYZEd6vqH53PRcX4GBVKrpBgaokHM5xlllCyNOt1nDdAjjtmRxJC2DhDEAgNj2YMZbL2Cy9K0oMbALdI7kypyVG4RkPo3JFp5R0XhRTLADu5ogYNqq3QBL1fVHp0ydnwR2Ur5o9OkOCFmFaeGEnzlWfSEiLRuHii60iWgT+fzsQy47Ln4/IdUZO0ZGV6sQ+nUAdDZAPvUxq/d1D1UYqgGOLciGsjmQGujdkmdMYd1qgFxmIic7dQXN6jcnqdBry+oIcNYhp8/BdWGmtQsjAqYYB2Vsui6TQ9SWU3Pk9jVEum4ieR2Tw2WWPXaJW9oauG02b+2LAkmHHdfLwQ9V8UNDccyFoNSSQbZX+ET1vuXMaXJGLgAR2ZMxlOU9F1wxbJNwCM5sRzBuFyukNV2Jc4iR2cxsBE58FwY3uGa2CU8a0ZuaOtM/Io50qza4fDyJWmyhSBP7FscWN+Uo7HsGVJo5ao+SDcQ6Wc3X0nSP0genyQhjacyHEEZEFwIm1rJ70ke0+r7Ord3uibbIlYdV0AwRYb97mjzVYpNWTlaY8/StTJtRxG/1YJ65ApVzCTrP9c93GnAH2QHQFp6PfrNYxpAJL87x2icgdq1WaJOx882/jI71tTXYNHLuYP/HUJ36n4qrsO45Ung7wSw/NbuIljtV4uRI1ZMiYPL89KOq8D3FbV+A6RDQmFc2qS4EF1Nwu7WNi0wUppsFz5YASHE7vZjzIW1g3zVAgiWvGz6p38CszHP1XzGx27cD/AEpLvJuUqoC+kG+spvIyc0x3SF70Lu0hwbcyInhGd9ifLAMPT4tkz3+ax/RypqvaOHhcfB4XT6Z7tC5ux0mkNHMz1BvtIv0Kx69Fo+iJ35nvN10GLuOiw6rLrqs51yRgWAVgTedaNvstA+fxVNL4xzqmvqyyl9Gcy4gX45QOKdweEDmBxG8g7ibyO9Z+Kw5aA0mW+sYb555TtF5vey4+om9JePt3E8LiC/ENc4Q41G8hLqYAHS1ty6PH6VcHQY63nu/BYFVpFYlouO0OJGoQO8J7S/7Z+sw2Inje1+PZI6JskuKNgjqbTOxdiQ3M9IlQdINjMjmClsPQATLRdee5JDpE/p4918b9U+V1laVcajwBlfORYDvzWyCkccMuvktGe9oLiZApESLcp37bAL1Gm6eHfuhFqi8r1MqjyNhUECpseNvdb/PVXrBxiM5z3Zz5IkqKZMoazaSKFJxke7HWbzz+C0aOHDVWm2OqOCllkbNpAY9s043lo66wQNH0tWhHF/wc4DwR8VnTG989Ghx8QFZ4sRwK9D0vw/6Snyc/ivNaXo+6C8g3BGe4gHxB7kjXzhH0VX1ajhvaP5Sf7wq+pV42DHyb7362cc4v0JyXLYmoHVHcfWDMZghb4xSz9IBpLSGgGTJAEmQbHfe68zFakUyLY0aeJBaDBuAdm0T5qrsRwQMHUPqmzsEfw28kRzSchZI6Q0dy2sChuwjDsCv6neVdtMIqVcBcRZ2G1S0/RaR3SAf5SU7WYWzDyBzJi8ctqrUoa/YbtFzuB8zs/BO1p90Hj+Qrwk2ickkYmkKLRLml2swjWDsy11tbjdudvZS+tZFx9LU9YTA12asCwkuY1v3z3BRqLTYYi7Kpa9p3G/J3ZP3p6LM0qTrgRJGsd9hn4x1T1fENIM6wF7wYuM7SesLN0pjCH03OB1nNiPrOAPi0oR+SY9e1oLiqxOHptm+oB1dY/CSlcIzVew+9HeAQf6e5ErvAqtZPsDwDWz8T3r1JkO1XDszYnKCL3m2wquJ6dyWXfY6T17S32hYZGx+KwcVXidXtEA2HBOjGACA9x5CR3keaW9WHZhxB2GADzjNdWtVwRUTT0eR6pkbj8NVL6QoSAdoc3u1gjUI3R15fJWqUwRm7vOy/JcGlqVlexkVR+0y2eTVUYOoCS0gTsMHytmm6rYN89+9CbVOy/Obd2xdKsjbXB1LCisclcMUy0LzJHWgrTZJY11xyPknAbJLFZjkfEIRCJvCgBTWN1ICdPYYgL1Jl1ciytRYs2EYphFCExGCQwpi3ljmPglo1gYEka2rBjaLHLer1sW1zew4HqjV8kpWoNdm0HmAV24c2mNMhONsysU4A7uargwXvaWAkCZMWM7t9wDay1aOEY32WtB4ABO0AqZPU3F0gxgKtwrzwHFWraMDgIcQQZnPIEREjemXVIUetXn9SRdwVFcJgAxsE6xkmeJJOWzNXqIjHIdRym3fIYqgZVmqpKhhTxDIe0aRBO0ud/KdX+lNVVh08Z6l0Os15JB2SbuHA5kb5O5O1McIXbFbbHJLZiGlKQdI1ZBNzbLVIA35+KTwoljN5AnuuhaV0xAhsFxy4byfksrDveQLmAABsy/wnlBtGjJG0xhZbUDwNoIDuRBsechc36Tkvew0mvLgZLdUg3sRla03Wm1jiczPMpkYZ52O/PMpFDS7sfqbUYeKwjqlVr2NfJZ27EQezwzsVp4TQ5zIAO2fknqdF/ulNUw7a0/FHqOKpCyWp2CGAaN5KkYdu5HbScdh8ERmGvdI5vyBRBsw43Kxw4TGoFWFPUGjOr4QEQsmvSLTDunHlK6RzEN9IKsMvkSULJw7k40rKpVE2yquecSqY4xyUxWY5eaLSel8Qb9/kkSGK1mqrVOspGaIbJVqdyvBqsBCzNYQBEBVArNSBJeLQlXJpKuzTxA0WDUwzJJD5pqnkFpMZIl7FZrFLlUFTGsIg1DZF1kN5ShQFquxUaCitamRmRVoh4gj87xuST9DD3jHJn9qfBVi6FaM3Hgk0mZA9H2TJnnP57ky3RLBsPeU4HKlSos8sn3Aoooyg1uQhFEIbbq6S7GqiWBXCGXL2sgBhVCGHK7U6FZUhVIVnIZKxi2qquYrtcrEIrYBk0TdNgpENuEb1hBXU4WiV0OU3odV8np5hCDlci/RS6YykTCsAqK4KTpsewzV6ZUNdmpLUrgw2iwKlgXiF7VhBwaG1Hik6lS6acla4uEYwZnIuwo7XWQGogKZwYqkSSVbWUlQ4pdDG1Fw9QTZDGa9CV42HUX2LwchkrzFumzagutdS5BJUFOsbA5BGqHEKIVEemxdRfWUOyVHKrz5IaGGwgViFSmblGcisbFckVlXa5DcLqJTaGDUXcVlUqrrlxO+RNhe+rMauWzzI0SUB2Ga7v2b73jKboqLNYeliAY2EjIgi+4SLoxcs6nhh2XEukQc0xrFK8b7Gs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8" name="AutoShape 6" descr="data:image/jpeg;base64,/9j/4AAQSkZJRgABAQAAAQABAAD/2wCEAAkGBhQSERUUEhQVFBQUGBcaGBgYFxgXGhcYFBoYFxcXFxwaHSYeFxwkGhQXHy8gIycpLCwsGB4xNTAqNSYrLCkBCQoKDgwOGg8PGiwkHCQsLCksLCkpLCwpLCwsLCksLCwpKSwtKSwpLCksLCwpKSkpKSwsLCwsKSwpKSwsLCkpLP/AABEIALwBDQMBIgACEQEDEQH/xAAbAAACAwEBAQAAAAAAAAAAAAADBAECBQYAB//EAEMQAAEDAgIHBAYGCQQDAQAAAAEAAhEDIQQxBRJBUWFxgSKRscEGEzJSodFCYnKy4fAUFSOCkqLC0vEWJDNDU3PiB//EABoBAAMBAQEBAAAAAAAAAAAAAAECAwAEBQb/xAAqEQACAgEDAwQBBQEBAAAAAAAAAQIRAxIhMRNBUQQiMnFhM0KRodGBI//aAAwDAQACEQMRAD8A7Q1LIdRxUtXiuMoTTclNI02OeNdmta18viE0GyCDkUDG0C5wiLD87EL33MJVKFEf9Z7/AP6S+LoBuIGqIGpvOetG1NV8A47Wx1+SFix/uB9j+opM7Wh0+w0E73Ea7O0OvitHB+0zbJStdhLjAm529YV6Jqt1T6lxi4gtM5HfbNdUJJYor8Ef3P7N2phm+4O5AwOHa5gloOaXraWrAXoED7bdtt6FhtIVmt1TQNvrBQSenn+zquNkaRZq1IaIsFu4Z3ZHIeC5nF497n3pEEWzFvin2aYqCB6h2XvN2JsnxW4kWtTNHSNWG9T91x8lQb+CzqmPfUF6RYL9rWB+i6Mua0daTHD5pVsjTq9irGwQqtOfMo8XCoBnzWsCLhuSh7UZwyUwkchzG00LN5/Jc5qX5633HLptOiA3mVgMaC4cnfccurF8WcmX5Glo6l2epTwal8IIHUpxhXgZX7mdUeAThwQ3JklCeFFsegRKljVYhSxZGYMtVmOUuVqSewERDm8T5FGqBCI7TOZ+65MVG2Qb3MD0Y+agnZ4gfHZ38Fs1GSdaYjhMi+e7MrF0XjWsLtcEbjfZmNw+j38LV0jpR7wGUgW651QTMkkx0G8/5XrYKjBCODe/YNidIMaSPa+P4BZOJxAc4n1bI+uAT+HJP1tEimI1nuIF9gP2QPzzS7qWtEAAC2S6ab7i6orhX9mqVZrFBCIxBgKPEAmJSWk6MvFibbJPgtNJ40gPEibcOO8qMk5bWG6M44Pg/uch08IGumCCd+tl16LSY4H6Md3kUDEsh1t58GLny43GDep/yPGVsSpntdT8lttf2Wx7g8GLBptio7O/d0WxUeQKeqJmmLTwZHNdEt8S+v8ACP7mDx1QBhnh94Irqkws/HvLWO1wBlm4DaMpTLapeZa1p3w8fG0Ln0vSmgiJk1XRvsORd+CZNWDcRwEg8RwSbSTVfNs52xd080+AHD2oHIGJ2d/gq52lV+BUUqPJaLR7X3HW+Av80/Tz39k+CzaZll5kes/lY4d17LTpZ/u/NPjew6CUhdvILzczzRKTbt5DyVWN7R+15BFsdBXNyVgFLhdXaFKxjE9JBFNp+ssCgL9HfcK6D0p/42fb8isCgL9HfcK7cP6bOTL8jWwtx1PinQEng7d58U28WXgZPm/s61wQCoKoTZeBupMZEEKGhWcvNKyMQ9q8FZxUZpjEA9pvP+kptzbJVphw5+RTuxLJ7hQtoqjrudOzWzEj2gMuiJ+jf7tkkuhhJnk6AIsItYb0XQY7VThPxc75KaDtap6wfS1gDwAgd+oT1Xsen/TRCfI1jsUKdMuIBFgBbMmPNZNSgcwbOv4ZLR0nT1qRHFviFlsquYYADmwCJ2EzMdwXTHdE3yPkeaK35IRyBTIZZCQ6KVGawiYyy4GfJI6RPbb9nzK0XmATuCzdJMJqCBs8ykj8jPgigbj87Cq4tt+p8GL1Gm4EE+PBWrNk9/g35KfqPgw4+TP1e11K1QbM/wDW3u1WLMeIJMxBVP1nVqv9VhgJpsYKlR3s0yWi0W1nWFuKZpvGvr/BF8mcP6e6dc7EFjD2adnRvsSOKN/+faUeapY4nVIJueF/D8yurPohh9UNcBrBuqTq5k3c5xzLibzx3JL0Y9HjQr1i5pbH/GdYwWGdaN4yv0TuUek40Uo0Kphz3ZQXcctYo2GqnMG+WVv8KHYdx1zENJcJJAFyfez2JNtJzYBBAzBkQd+Rv0SZcepIldM031Zjk85zmxy02Nufs/NYVD2tmTzt90kG/UdCt6i3r2EuONIdOw9HMch4BUpNv+8iUBccvJepC/7x8kzHQZzbq4apKupPgJz3paP2bPt+RWBQ2fZP3Cug9L/+On9v+krnqboA+y77hXfgX/kcmX5GthLz9p3imiLJXAOkH7TvFNAr57J8n9nbHggsQqlQMBLiABmSYR5WFpSq19YU3mGNic4LnezPlxK2OGt0EN/qGjN3EDeWuA74WkyoCAQQQciLzyWDpHQ3rDqttF49nvnIdDt3FThGVML2dUupZ2M6u+Dn0jukrpl6eNXB7mp9zde1eCM57XCWmW7DvQmZrjfNGKt9pvPyKeAskR7befkVotallyFC2BcW0az+BjqX/NFos1aVHm0dHNI8Sggf7Kod7o/mA805jhq0qI3OpfAhe3hVQSOeT3Zdz5scnC32m3HgloGUTCdp0g4AHh8No4rI0lh6gfqnWcAJBb2TckHWABE2GUclSHBqtmgxlhzTxbZLsFuqbiy0jIBESsjS+KFOqJJ9ncd53ArYrMJa7VzgwsvSuHDqgkT2Y+KSL9wWIs0q3ee539ilmk2zBJnk6STECNUckQUmDMAKrsSxji7VHYBuBJkwLcRfv5p5QTVb/wBAV2Y/pDpCthna4ptqMOV7teZjbEiBnPDKVs6KwgoUm0x7US87XVDd7z18lzmIxQr1mPqtLaVI6zWkdp7jvnISAtF+n2Nu7szHtHrFslXQ3FKhkbbsoEb/ABUUHBwLbHVJ1Z3yd/csJ+nm7YvaTvzG2AkcT6U06bDDxOU2Fzc7ZPSOqXosI36Y6VDmBjRAJtcSSJIsc8jw+EJ+i1SW+rcey7Wz+jUtDh7o7YkZEc1y+K0gKrwQ7WcXTYQG9kiJNzlyW1oKqJcCQIjbElx2ci1veTsXS4pKiDXvr8HT0YBjJwD5Ei3ZII6Gy3aBk9AszHUxOtHaIMn90tP3Vq4dv3VzOKS2HjsMUBccvkg1KmqJ2lx4bJk8ABPRFoOy6eCBjB2TOXaB6x4xHVSq2PewEVqtWQx7G6u2NaQYO09nzkKr6tZggvnjqj5WTmJePWNM5hwJG1tj4xfjxSOkKg2utabbJv8ACVeEYtXRKTaMvTT6pY01PY1paTE5HYNkf42rMpGW/uu+65dD6YH9nT+0fD8VzVF8N4kOAG8kEAd5Vsb9lksi91G3gfZP2j4poELCw9ZzLBwNzmLSTJyv8UxR0lBAdtyIyO62YXz2XG3JuJ6Ci4rc1ZQKWgG1nve+7D2S3eQIN9gi35vNKpOSbweJIp1YElvaA3yMu9p70mG4y2MWOHa1pAbA7z3lI14BAzB87fnktaoQ+mHD6QnodixdJOiOELsx7ugMUqM1LtgOaRNswSAdYCJznotDC1JaJsRrB2cEh0W4W+KTxlPsv4sd4Fan6OGNbGyx5uuT/FPetminH8it0Upt7bfzsKfa/sys1ph46+BTdStq0y73QT3XheY1uOHxWHDMGG/WaOfaAn4SiabECmPrt+EpbG6SaWMpXk8D9FpnzTGmj26Q+uT3NcfGF78WqRzyTT3HMMLErF9ISNZmtrZGNWc5vMdFuN9kDgsrSeGNRwgTDdwMSTx4I12DDkdp+yeqNQq6zScrkfw2lKV3w0nWgX2T/hHwL5pzM3KWZkFcYB5JKvUZZzogtETG2d6fXMelmkG030xe7SbAnI8EsY6pUa6Q1X0hRLbuZG4geHyXPaU0sNWKcCYyA7IPmZHfyKVr6bpkEHWuI9k7VlfrXJrmuLciReRkCBsMAWXbCCjuKpLyK4nSr3HY2YEgTMWBOyY2ws+rWcXQXERuAGXGFZ1Mi0EiIEA7NsEboUtn3ZO+D4Qpa5o9xQ9K4pRaA1K595xBzuBPEwBKD6wZ6viU84kZg9B+KC8kmwd3ALJyZNvBH9y/hCuGqTVaI1TJ35Qd67HQVOdcSBJyNibRabSI25a3Fcng6Q9c3Mkkm8+6c5C7f0fwfrTqwZa4mRE9qAbmwHZ7462Wy3PJzSvNa8G/Wq6zAbmzhJETJdfrn1WlSxIDg0nZHD2Rt5IJwTo1SCABl37j0Q24F5drQS27TdoJHs7OQ2qUt+BVyVxelHU8TTaAC3UlwBE3BAJGQuAM77NoN6+lHFp7AiCbknkcuCivhWlr3Ft9YE2EwIkceyIjknaGhmkWdY88juggfBb2mbYxonChtNpObgDe8A3DRuABQNJ0gQmW6PqNEB4IAgTOQyvB3JPGUakXcBwn/wCQnQjRh4vCOe0Uy9rWsOsyQTvBaIItcGOKyq+FdSIDi02Jlpkc52EA5HeF0T8HrESZPKbbu0SPgla+CP8AygtLQdpNwwkbsiQTu3ZoT3i4phg6kmzm6WLBcRM7Y7WwAGJ2THVMYLDuqk9oMaDntMEGAJH5OSe0nhJbT1WzBtAvGobQPzZH0Dhw2oRVY4NcBE27QnZxG8bO+MYxvjY6JTbjzuPYTRIOb3fyjyWhQwQGuGuJlkXjfbIDimaejqUWMcg0eAQn4Y0yXUzrbwTn8j+KGTHBx9q3IxbT3YDRNaab2f8AjcR0d2x96OiyMeC58bJAK1dF0j6t7yAHVHFxG4DsjnZvxSddoEkm8/BckfbIuK4p8g8iO+3mtqu7sv3QVh4w+1aw8oPkmaukC7stFrzMTa0beN/xVdFqyc+Sz3HWCdZT1mmTtG7zsVk1cbqm9wJkgi1srAT+bpijpAgWAg5HOQvNnhnHcdSQ7Va4uaCQRPugZFsZJnTocXs1SGmXXJA+ibXISOHxOs9gyIcJ6uantLO/a0/3/AfNej6dycFq53Ek6kDZUr6ubSebT4SgB2Kz1RPy5BPUGA0XmBMviw3LNqYcMgMF4Gsd5PPYF06L7j9RVwjYDZlGoNAbAEXPiUuzbzR6J7J6+JU5cEkXqNkETEg/5XEenTdV9C+VMjnBC6R2IJcHR2hI22Fjv4R1WL6ZaLfXNM09WzNpjMyMglhJKdgnF6aRxNSpdVa4bk+70YrjbT7z/ao/09WnNnefku3XDyc/Tl4ExU6qzky70fq7C3vPyQToqoJlzBGdyO60bjntQ1x8hWOfgHrheLbBOt9H6pAOsyDeb5dy9/puqc3N+PyQ1x8h0SM6mztNPHycvoGgGMY1zWEOIkuIvL/wNguPraHfSDXPcC2Y72uXQehbYZOxtSoTwY0A36hnehN6lsGCp0zucRIcSADsiYyJ4GUOmwgRIzJ2/SJMfFZrdJ68xrawvExI3jcl3aVO54/fPzUHIuotmrU0eHTJz3Fwz5FCOFez/jMfVdOrxg5t+I4JFmlJMdv+I/NXqY2Pou/i2IKasLg/Ad2NrAXpk8iD+KWq1Krv+px5kDxKj9OG7vcVDsYPdn978FTqxF6bKnCVne0GtHujbzO7gF44Z4Y5pBkm0A3kb4gdVT9ME+xHX8F5uKBPst/PRB5UHpsh2EdPYYQdhLQ3v7UHu7kw/BAjtBqr6ydjO5DdiXbm9x/uQ6qBoYang3D2agjc6/xB+a8/1nvU/wCI/wBqAzGv+r3H5q78a8bR/Cfmj1TdJmho0fshMGZ8TCydLsDTJP4QtPB1IoUz9UHvC530h0o0g5DYOJOQHVcq3kWRL3SAfeg96Zw9HsNc14u0EtLC4EwOFjbYkvXWa3OIHQf4QcLpBwEBwsSI7O8gZrog65ElHVwaDMG5xl1m7msIBjeYvyRXaNGyRykfDJB/WLstb4N8gg1MW4/Sd8fkm1RfIvSkMYLC1GVqcjsk+0N4LTDtxtPRa2lH/tKfJ3g1JaMxJc2CTYg3vBbcEWnPntV8ZjA6pTBEOGvO62rBHAymhpeyFkmuTSwQ/ZH7TvGFTAMBBDhJHhsSTdMsZSi5MuyH1ikaOLq1JLWW/enrBRtIZY2zeLfaV8EP2ZvNzfedpsBF+GzvtGfRWw7YaeZ+JUG/aDuIt0ZJANR5sb9mYlkjLK0dTe6rpSjBaBkGwOkp6rMwMy18c+yszTtaCyeHilncmFbCJp8VdjQksRiXEDVs60xlBn5KP0xwOUiBuiRPijHG6C2O+qG1L/q1jnAlsnZ/jIoFXHGZGUdobsyoo1tZ4LnQw8L9Jts7llBoNmuNFOjLwUU9HOOQmDvCb/WVIADWPASdirSxlOTORNrn43SbmOe9JcGdQNAl2sDDe0Q2HCbZC6v6O0tTCvJPtOdaIhrTEHqCY5bkpp4j1Jd9LXYd47bNczvjWa0TsZzT/o/Vaab2v2EOAmfaGttuY/FdqjUKRLbVYVrtUg6x1s4AByztEkXTbGCoA9rgQdoH4rm9I4zWe7VPZa2LGz7yeY7I6yurwejWBtEOAJ1BrfWMEknfckqeTGoxTfcopMEKLWmdaO4eSPUw9MgH1jr7yB5J7D4amLarc3bB7xXJ4tjRjHWGrrUzYCBMSowimwSm0bBw1Jub+9wRG0aPvfz/ACKYZjKYcYbuy1OO4o/6wZuPcPms68DW/Jm1TQbm6P3iPNRRr4ckdoG2wuPgeKH6QVfWBsNNtbccxbI8FX0Za0l4dZwDYnd/nxCdRTjYjk7ofdUw4zMfx+aC+phveHcfkmsXQnLZZYumRDc4NhnF7f5RjCLA5MY9fQFwJH/rd8kOtiGH/qdO/wBUemYSLcXDCIM8Y8sp81rt0g14JEGb8uHBNpSBqYXAHWw4HuyN2RIHwhcfpwAFgOesB/MJ/PFdXoyuJqN5OHgY7h3rmNPUZq0/tH4PYpRWmZW7iaLQGtB2C/QXPgqaK0qQIAdLYn2c4k7eKHpN8UnAGJEdCQD8CVk6Oxbi031bmbCTN5k23DLYujDDVZPLdo6n9OO74hDOkXHMAcz8gsRtZpsXPJ4F5+6UQvY32nVGzkTr+chUfpxNR1mjcY18MdEwYvM74Nj0WZpnR5NdrZ+ib8JbaywsPiz64RL2NlwMQSdV1uOcyIXQaXqhgY65cW7TJkhoie7PcgoJDRb7DOFw1MYemI1uyNhd37NqsxxaM9QbBbzUaL0nrUW09Vms2GwXw6R2ZI1ZAOY3iOhqjdU9oyTtjdkBuHzKNUZuzQ187eSinUgG3HPLmpYZEd6vqH53PRcX4GBVKrpBgaokHM5xlllCyNOt1nDdAjjtmRxJC2DhDEAgNj2YMZbL2Cy9K0oMbALdI7kypyVG4RkPo3JFp5R0XhRTLADu5ogYNqq3QBL1fVHp0ydnwR2Ur5o9OkOCFmFaeGEnzlWfSEiLRuHii60iWgT+fzsQy47Ln4/IdUZO0ZGV6sQ+nUAdDZAPvUxq/d1D1UYqgGOLciGsjmQGujdkmdMYd1qgFxmIic7dQXN6jcnqdBry+oIcNYhp8/BdWGmtQsjAqYYB2Vsui6TQ9SWU3Pk9jVEum4ieR2Tw2WWPXaJW9oauG02b+2LAkmHHdfLwQ9V8UNDccyFoNSSQbZX+ET1vuXMaXJGLgAR2ZMxlOU9F1wxbJNwCM5sRzBuFyukNV2Jc4iR2cxsBE58FwY3uGa2CU8a0ZuaOtM/Io50qza4fDyJWmyhSBP7FscWN+Uo7HsGVJo5ao+SDcQ6Wc3X0nSP0genyQhjacyHEEZEFwIm1rJ70ke0+r7Ord3uibbIlYdV0AwRYb97mjzVYpNWTlaY8/StTJtRxG/1YJ65ApVzCTrP9c93GnAH2QHQFp6PfrNYxpAJL87x2icgdq1WaJOx882/jI71tTXYNHLuYP/HUJ36n4qrsO45Ung7wSw/NbuIljtV4uRI1ZMiYPL89KOq8D3FbV+A6RDQmFc2qS4EF1Nwu7WNi0wUppsFz5YASHE7vZjzIW1g3zVAgiWvGz6p38CszHP1XzGx27cD/AEpLvJuUqoC+kG+spvIyc0x3SF70Lu0hwbcyInhGd9ifLAMPT4tkz3+ax/RypqvaOHhcfB4XT6Z7tC5ux0mkNHMz1BvtIv0Kx69Fo+iJ35nvN10GLuOiw6rLrqs51yRgWAVgTedaNvstA+fxVNL4xzqmvqyyl9Gcy4gX45QOKdweEDmBxG8g7ibyO9Z+Kw5aA0mW+sYb555TtF5vey4+om9JePt3E8LiC/ENc4Q41G8hLqYAHS1ty6PH6VcHQY63nu/BYFVpFYlouO0OJGoQO8J7S/7Z+sw2Inje1+PZI6JskuKNgjqbTOxdiQ3M9IlQdINjMjmClsPQATLRdee5JDpE/p4918b9U+V1laVcajwBlfORYDvzWyCkccMuvktGe9oLiZApESLcp37bAL1Gm6eHfuhFqi8r1MqjyNhUECpseNvdb/PVXrBxiM5z3Zz5IkqKZMoazaSKFJxke7HWbzz+C0aOHDVWm2OqOCllkbNpAY9s043lo66wQNH0tWhHF/wc4DwR8VnTG989Ghx8QFZ4sRwK9D0vw/6Snyc/ivNaXo+6C8g3BGe4gHxB7kjXzhH0VX1ajhvaP5Sf7wq+pV42DHyb7362cc4v0JyXLYmoHVHcfWDMZghb4xSz9IBpLSGgGTJAEmQbHfe68zFakUyLY0aeJBaDBuAdm0T5qrsRwQMHUPqmzsEfw28kRzSchZI6Q0dy2sChuwjDsCv6neVdtMIqVcBcRZ2G1S0/RaR3SAf5SU7WYWzDyBzJi8ctqrUoa/YbtFzuB8zs/BO1p90Hj+Qrwk2ickkYmkKLRLml2swjWDsy11tbjdudvZS+tZFx9LU9YTA12asCwkuY1v3z3BRqLTYYi7Kpa9p3G/J3ZP3p6LM0qTrgRJGsd9hn4x1T1fENIM6wF7wYuM7SesLN0pjCH03OB1nNiPrOAPi0oR+SY9e1oLiqxOHptm+oB1dY/CSlcIzVew+9HeAQf6e5ErvAqtZPsDwDWz8T3r1JkO1XDszYnKCL3m2wquJ6dyWXfY6T17S32hYZGx+KwcVXidXtEA2HBOjGACA9x5CR3keaW9WHZhxB2GADzjNdWtVwRUTT0eR6pkbj8NVL6QoSAdoc3u1gjUI3R15fJWqUwRm7vOy/JcGlqVlexkVR+0y2eTVUYOoCS0gTsMHytmm6rYN89+9CbVOy/Obd2xdKsjbXB1LCisclcMUy0LzJHWgrTZJY11xyPknAbJLFZjkfEIRCJvCgBTWN1ICdPYYgL1Jl1ciytRYs2EYphFCExGCQwpi3ljmPglo1gYEka2rBjaLHLer1sW1zew4HqjV8kpWoNdm0HmAV24c2mNMhONsysU4A7uargwXvaWAkCZMWM7t9wDay1aOEY32WtB4ABO0AqZPU3F0gxgKtwrzwHFWraMDgIcQQZnPIEREjemXVIUetXn9SRdwVFcJgAxsE6xkmeJJOWzNXqIjHIdRym3fIYqgZVmqpKhhTxDIe0aRBO0ud/KdX+lNVVh08Z6l0Os15JB2SbuHA5kb5O5O1McIXbFbbHJLZiGlKQdI1ZBNzbLVIA35+KTwoljN5AnuuhaV0xAhsFxy4byfksrDveQLmAABsy/wnlBtGjJG0xhZbUDwNoIDuRBsechc36Tkvew0mvLgZLdUg3sRla03Wm1jiczPMpkYZ52O/PMpFDS7sfqbUYeKwjqlVr2NfJZ27EQezwzsVp4TQ5zIAO2fknqdF/ulNUw7a0/FHqOKpCyWp2CGAaN5KkYdu5HbScdh8ERmGvdI5vyBRBsw43Kxw4TGoFWFPUGjOr4QEQsmvSLTDunHlK6RzEN9IKsMvkSULJw7k40rKpVE2yquecSqY4xyUxWY5eaLSel8Qb9/kkSGK1mqrVOspGaIbJVqdyvBqsBCzNYQBEBVArNSBJeLQlXJpKuzTxA0WDUwzJJD5pqnkFpMZIl7FZrFLlUFTGsIg1DZF1kN5ShQFquxUaCitamRmRVoh4gj87xuST9DD3jHJn9qfBVi6FaM3Hgk0mZA9H2TJnnP57ky3RLBsPeU4HKlSos8sn3Aoooyg1uQhFEIbbq6S7GqiWBXCGXL2sgBhVCGHK7U6FZUhVIVnIZKxi2qquYrtcrEIrYBk0TdNgpENuEb1hBXU4WiV0OU3odV8np5hCDlci/RS6YykTCsAqK4KTpsewzV6ZUNdmpLUrgw2iwKlgXiF7VhBwaG1Hik6lS6acla4uEYwZnIuwo7XWQGogKZwYqkSSVbWUlQ4pdDG1Fw9QTZDGa9CV42HUX2LwchkrzFumzagutdS5BJUFOsbA5BGqHEKIVEemxdRfWUOyVHKrz5IaGGwgViFSmblGcisbFckVlXa5DcLqJTaGDUXcVlUqrrlxO+RNhe+rMauWzzI0SUB2Ga7v2b73jKboqLNYeliAY2EjIgi+4SLoxcs6nhh2XEukQc0xrFK8b7Gs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9" name="AutoShape 8" descr="data:image/jpeg;base64,/9j/4AAQSkZJRgABAQAAAQABAAD/2wCEAAkGBhQSERUUEhQVFBQUGBcaGBgYFxgXGhcYFBoYFxcXFxwaHSYeFxwkGhQXHy8gIycpLCwsGB4xNTAqNSYrLCkBCQoKDgwOGg8PGiwkHCQsLCksLCkpLCwpLCwsLCksLCwpKSwtKSwpLCksLCwpKSkpKSwsLCwsKSwpKSwsLCkpLP/AABEIALwBDQMBIgACEQEDEQH/xAAbAAACAwEBAQAAAAAAAAAAAAADBAECBQYAB//EAEMQAAEDAgIHBAYGCQQDAQAAAAEAAhEDIQQxBRJBUWFxgSKRscEGEzJSodFCYnKy4fAUFSOCkqLC0vEWJDNDU3PiB//EABoBAAMBAQEBAAAAAAAAAAAAAAECAwAEBQb/xAAqEQACAgEDAwQBBQEBAAAAAAAAAQIRAxIhMRNBUQQiMnFhM0KRodGBI//aAAwDAQACEQMRAD8A7Q1LIdRxUtXiuMoTTclNI02OeNdmta18viE0GyCDkUDG0C5wiLD87EL33MJVKFEf9Z7/AP6S+LoBuIGqIGpvOetG1NV8A47Wx1+SFix/uB9j+opM7Wh0+w0E73Ea7O0OvitHB+0zbJStdhLjAm529YV6Jqt1T6lxi4gtM5HfbNdUJJYor8Ef3P7N2phm+4O5AwOHa5gloOaXraWrAXoED7bdtt6FhtIVmt1TQNvrBQSenn+zquNkaRZq1IaIsFu4Z3ZHIeC5nF497n3pEEWzFvin2aYqCB6h2XvN2JsnxW4kWtTNHSNWG9T91x8lQb+CzqmPfUF6RYL9rWB+i6Mua0daTHD5pVsjTq9irGwQqtOfMo8XCoBnzWsCLhuSh7UZwyUwkchzG00LN5/Jc5qX5633HLptOiA3mVgMaC4cnfccurF8WcmX5Glo6l2epTwal8IIHUpxhXgZX7mdUeAThwQ3JklCeFFsegRKljVYhSxZGYMtVmOUuVqSewERDm8T5FGqBCI7TOZ+65MVG2Qb3MD0Y+agnZ4gfHZ38Fs1GSdaYjhMi+e7MrF0XjWsLtcEbjfZmNw+j38LV0jpR7wGUgW651QTMkkx0G8/5XrYKjBCODe/YNidIMaSPa+P4BZOJxAc4n1bI+uAT+HJP1tEimI1nuIF9gP2QPzzS7qWtEAAC2S6ab7i6orhX9mqVZrFBCIxBgKPEAmJSWk6MvFibbJPgtNJ40gPEibcOO8qMk5bWG6M44Pg/uch08IGumCCd+tl16LSY4H6Md3kUDEsh1t58GLny43GDep/yPGVsSpntdT8lttf2Wx7g8GLBptio7O/d0WxUeQKeqJmmLTwZHNdEt8S+v8ACP7mDx1QBhnh94Irqkws/HvLWO1wBlm4DaMpTLapeZa1p3w8fG0Ln0vSmgiJk1XRvsORd+CZNWDcRwEg8RwSbSTVfNs52xd080+AHD2oHIGJ2d/gq52lV+BUUqPJaLR7X3HW+Av80/Tz39k+CzaZll5kes/lY4d17LTpZ/u/NPjew6CUhdvILzczzRKTbt5DyVWN7R+15BFsdBXNyVgFLhdXaFKxjE9JBFNp+ssCgL9HfcK6D0p/42fb8isCgL9HfcK7cP6bOTL8jWwtx1PinQEng7d58U28WXgZPm/s61wQCoKoTZeBupMZEEKGhWcvNKyMQ9q8FZxUZpjEA9pvP+kptzbJVphw5+RTuxLJ7hQtoqjrudOzWzEj2gMuiJ+jf7tkkuhhJnk6AIsItYb0XQY7VThPxc75KaDtap6wfS1gDwAgd+oT1Xsen/TRCfI1jsUKdMuIBFgBbMmPNZNSgcwbOv4ZLR0nT1qRHFviFlsquYYADmwCJ2EzMdwXTHdE3yPkeaK35IRyBTIZZCQ6KVGawiYyy4GfJI6RPbb9nzK0XmATuCzdJMJqCBs8ykj8jPgigbj87Cq4tt+p8GL1Gm4EE+PBWrNk9/g35KfqPgw4+TP1e11K1QbM/wDW3u1WLMeIJMxBVP1nVqv9VhgJpsYKlR3s0yWi0W1nWFuKZpvGvr/BF8mcP6e6dc7EFjD2adnRvsSOKN/+faUeapY4nVIJueF/D8yurPohh9UNcBrBuqTq5k3c5xzLibzx3JL0Y9HjQr1i5pbH/GdYwWGdaN4yv0TuUek40Uo0Kphz3ZQXcctYo2GqnMG+WVv8KHYdx1zENJcJJAFyfez2JNtJzYBBAzBkQd+Rv0SZcepIldM031Zjk85zmxy02Nufs/NYVD2tmTzt90kG/UdCt6i3r2EuONIdOw9HMch4BUpNv+8iUBccvJepC/7x8kzHQZzbq4apKupPgJz3paP2bPt+RWBQ2fZP3Cug9L/+On9v+krnqboA+y77hXfgX/kcmX5GthLz9p3imiLJXAOkH7TvFNAr57J8n9nbHggsQqlQMBLiABmSYR5WFpSq19YU3mGNic4LnezPlxK2OGt0EN/qGjN3EDeWuA74WkyoCAQQQciLzyWDpHQ3rDqttF49nvnIdDt3FThGVML2dUupZ2M6u+Dn0jukrpl6eNXB7mp9zde1eCM57XCWmW7DvQmZrjfNGKt9pvPyKeAskR7befkVotallyFC2BcW0az+BjqX/NFos1aVHm0dHNI8Sggf7Kod7o/mA805jhq0qI3OpfAhe3hVQSOeT3Zdz5scnC32m3HgloGUTCdp0g4AHh8No4rI0lh6gfqnWcAJBb2TckHWABE2GUclSHBqtmgxlhzTxbZLsFuqbiy0jIBESsjS+KFOqJJ9ncd53ArYrMJa7VzgwsvSuHDqgkT2Y+KSL9wWIs0q3ee539ilmk2zBJnk6STECNUckQUmDMAKrsSxji7VHYBuBJkwLcRfv5p5QTVb/wBAV2Y/pDpCthna4ptqMOV7teZjbEiBnPDKVs6KwgoUm0x7US87XVDd7z18lzmIxQr1mPqtLaVI6zWkdp7jvnISAtF+n2Nu7szHtHrFslXQ3FKhkbbsoEb/ABUUHBwLbHVJ1Z3yd/csJ+nm7YvaTvzG2AkcT6U06bDDxOU2Fzc7ZPSOqXosI36Y6VDmBjRAJtcSSJIsc8jw+EJ+i1SW+rcey7Wz+jUtDh7o7YkZEc1y+K0gKrwQ7WcXTYQG9kiJNzlyW1oKqJcCQIjbElx2ci1veTsXS4pKiDXvr8HT0YBjJwD5Ei3ZII6Gy3aBk9AszHUxOtHaIMn90tP3Vq4dv3VzOKS2HjsMUBccvkg1KmqJ2lx4bJk8ABPRFoOy6eCBjB2TOXaB6x4xHVSq2PewEVqtWQx7G6u2NaQYO09nzkKr6tZggvnjqj5WTmJePWNM5hwJG1tj4xfjxSOkKg2utabbJv8ACVeEYtXRKTaMvTT6pY01PY1paTE5HYNkf42rMpGW/uu+65dD6YH9nT+0fD8VzVF8N4kOAG8kEAd5Vsb9lksi91G3gfZP2j4poELCw9ZzLBwNzmLSTJyv8UxR0lBAdtyIyO62YXz2XG3JuJ6Ci4rc1ZQKWgG1nve+7D2S3eQIN9gi35vNKpOSbweJIp1YElvaA3yMu9p70mG4y2MWOHa1pAbA7z3lI14BAzB87fnktaoQ+mHD6QnodixdJOiOELsx7ugMUqM1LtgOaRNswSAdYCJznotDC1JaJsRrB2cEh0W4W+KTxlPsv4sd4Fan6OGNbGyx5uuT/FPetminH8it0Upt7bfzsKfa/sys1ph46+BTdStq0y73QT3XheY1uOHxWHDMGG/WaOfaAn4SiabECmPrt+EpbG6SaWMpXk8D9FpnzTGmj26Q+uT3NcfGF78WqRzyTT3HMMLErF9ISNZmtrZGNWc5vMdFuN9kDgsrSeGNRwgTDdwMSTx4I12DDkdp+yeqNQq6zScrkfw2lKV3w0nWgX2T/hHwL5pzM3KWZkFcYB5JKvUZZzogtETG2d6fXMelmkG030xe7SbAnI8EsY6pUa6Q1X0hRLbuZG4geHyXPaU0sNWKcCYyA7IPmZHfyKVr6bpkEHWuI9k7VlfrXJrmuLciReRkCBsMAWXbCCjuKpLyK4nSr3HY2YEgTMWBOyY2ws+rWcXQXERuAGXGFZ1Mi0EiIEA7NsEboUtn3ZO+D4Qpa5o9xQ9K4pRaA1K595xBzuBPEwBKD6wZ6viU84kZg9B+KC8kmwd3ALJyZNvBH9y/hCuGqTVaI1TJ35Qd67HQVOdcSBJyNibRabSI25a3Fcng6Q9c3Mkkm8+6c5C7f0fwfrTqwZa4mRE9qAbmwHZ7462Wy3PJzSvNa8G/Wq6zAbmzhJETJdfrn1WlSxIDg0nZHD2Rt5IJwTo1SCABl37j0Q24F5drQS27TdoJHs7OQ2qUt+BVyVxelHU8TTaAC3UlwBE3BAJGQuAM77NoN6+lHFp7AiCbknkcuCivhWlr3Ft9YE2EwIkceyIjknaGhmkWdY88juggfBb2mbYxonChtNpObgDe8A3DRuABQNJ0gQmW6PqNEB4IAgTOQyvB3JPGUakXcBwn/wCQnQjRh4vCOe0Uy9rWsOsyQTvBaIItcGOKyq+FdSIDi02Jlpkc52EA5HeF0T8HrESZPKbbu0SPgla+CP8AygtLQdpNwwkbsiQTu3ZoT3i4phg6kmzm6WLBcRM7Y7WwAGJ2THVMYLDuqk9oMaDntMEGAJH5OSe0nhJbT1WzBtAvGobQPzZH0Dhw2oRVY4NcBE27QnZxG8bO+MYxvjY6JTbjzuPYTRIOb3fyjyWhQwQGuGuJlkXjfbIDimaejqUWMcg0eAQn4Y0yXUzrbwTn8j+KGTHBx9q3IxbT3YDRNaab2f8AjcR0d2x96OiyMeC58bJAK1dF0j6t7yAHVHFxG4DsjnZvxSddoEkm8/BckfbIuK4p8g8iO+3mtqu7sv3QVh4w+1aw8oPkmaukC7stFrzMTa0beN/xVdFqyc+Sz3HWCdZT1mmTtG7zsVk1cbqm9wJkgi1srAT+bpijpAgWAg5HOQvNnhnHcdSQ7Va4uaCQRPugZFsZJnTocXs1SGmXXJA+ibXISOHxOs9gyIcJ6uantLO/a0/3/AfNej6dycFq53Ek6kDZUr6ubSebT4SgB2Kz1RPy5BPUGA0XmBMviw3LNqYcMgMF4Gsd5PPYF06L7j9RVwjYDZlGoNAbAEXPiUuzbzR6J7J6+JU5cEkXqNkETEg/5XEenTdV9C+VMjnBC6R2IJcHR2hI22Fjv4R1WL6ZaLfXNM09WzNpjMyMglhJKdgnF6aRxNSpdVa4bk+70YrjbT7z/ao/09WnNnefku3XDyc/Tl4ExU6qzky70fq7C3vPyQToqoJlzBGdyO60bjntQ1x8hWOfgHrheLbBOt9H6pAOsyDeb5dy9/puqc3N+PyQ1x8h0SM6mztNPHycvoGgGMY1zWEOIkuIvL/wNguPraHfSDXPcC2Y72uXQehbYZOxtSoTwY0A36hnehN6lsGCp0zucRIcSADsiYyJ4GUOmwgRIzJ2/SJMfFZrdJ68xrawvExI3jcl3aVO54/fPzUHIuotmrU0eHTJz3Fwz5FCOFez/jMfVdOrxg5t+I4JFmlJMdv+I/NXqY2Pou/i2IKasLg/Ad2NrAXpk8iD+KWq1Krv+px5kDxKj9OG7vcVDsYPdn978FTqxF6bKnCVne0GtHujbzO7gF44Z4Y5pBkm0A3kb4gdVT9ME+xHX8F5uKBPst/PRB5UHpsh2EdPYYQdhLQ3v7UHu7kw/BAjtBqr6ydjO5DdiXbm9x/uQ6qBoYang3D2agjc6/xB+a8/1nvU/wCI/wBqAzGv+r3H5q78a8bR/Cfmj1TdJmho0fshMGZ8TCydLsDTJP4QtPB1IoUz9UHvC530h0o0g5DYOJOQHVcq3kWRL3SAfeg96Zw9HsNc14u0EtLC4EwOFjbYkvXWa3OIHQf4QcLpBwEBwsSI7O8gZrog65ElHVwaDMG5xl1m7msIBjeYvyRXaNGyRykfDJB/WLstb4N8gg1MW4/Sd8fkm1RfIvSkMYLC1GVqcjsk+0N4LTDtxtPRa2lH/tKfJ3g1JaMxJc2CTYg3vBbcEWnPntV8ZjA6pTBEOGvO62rBHAymhpeyFkmuTSwQ/ZH7TvGFTAMBBDhJHhsSTdMsZSi5MuyH1ikaOLq1JLWW/enrBRtIZY2zeLfaV8EP2ZvNzfedpsBF+GzvtGfRWw7YaeZ+JUG/aDuIt0ZJANR5sb9mYlkjLK0dTe6rpSjBaBkGwOkp6rMwMy18c+yszTtaCyeHilncmFbCJp8VdjQksRiXEDVs60xlBn5KP0xwOUiBuiRPijHG6C2O+qG1L/q1jnAlsnZ/jIoFXHGZGUdobsyoo1tZ4LnQw8L9Jts7llBoNmuNFOjLwUU9HOOQmDvCb/WVIADWPASdirSxlOTORNrn43SbmOe9JcGdQNAl2sDDe0Q2HCbZC6v6O0tTCvJPtOdaIhrTEHqCY5bkpp4j1Jd9LXYd47bNczvjWa0TsZzT/o/Vaab2v2EOAmfaGttuY/FdqjUKRLbVYVrtUg6x1s4AByztEkXTbGCoA9rgQdoH4rm9I4zWe7VPZa2LGz7yeY7I6yurwejWBtEOAJ1BrfWMEknfckqeTGoxTfcopMEKLWmdaO4eSPUw9MgH1jr7yB5J7D4amLarc3bB7xXJ4tjRjHWGrrUzYCBMSowimwSm0bBw1Jub+9wRG0aPvfz/ACKYZjKYcYbuy1OO4o/6wZuPcPms68DW/Jm1TQbm6P3iPNRRr4ckdoG2wuPgeKH6QVfWBsNNtbccxbI8FX0Za0l4dZwDYnd/nxCdRTjYjk7ofdUw4zMfx+aC+phveHcfkmsXQnLZZYumRDc4NhnF7f5RjCLA5MY9fQFwJH/rd8kOtiGH/qdO/wBUemYSLcXDCIM8Y8sp81rt0g14JEGb8uHBNpSBqYXAHWw4HuyN2RIHwhcfpwAFgOesB/MJ/PFdXoyuJqN5OHgY7h3rmNPUZq0/tH4PYpRWmZW7iaLQGtB2C/QXPgqaK0qQIAdLYn2c4k7eKHpN8UnAGJEdCQD8CVk6Oxbi031bmbCTN5k23DLYujDDVZPLdo6n9OO74hDOkXHMAcz8gsRtZpsXPJ4F5+6UQvY32nVGzkTr+chUfpxNR1mjcY18MdEwYvM74Nj0WZpnR5NdrZ+ib8JbaywsPiz64RL2NlwMQSdV1uOcyIXQaXqhgY65cW7TJkhoie7PcgoJDRb7DOFw1MYemI1uyNhd37NqsxxaM9QbBbzUaL0nrUW09Vms2GwXw6R2ZI1ZAOY3iOhqjdU9oyTtjdkBuHzKNUZuzQ187eSinUgG3HPLmpYZEd6vqH53PRcX4GBVKrpBgaokHM5xlllCyNOt1nDdAjjtmRxJC2DhDEAgNj2YMZbL2Cy9K0oMbALdI7kypyVG4RkPo3JFp5R0XhRTLADu5ogYNqq3QBL1fVHp0ydnwR2Ur5o9OkOCFmFaeGEnzlWfSEiLRuHii60iWgT+fzsQy47Ln4/IdUZO0ZGV6sQ+nUAdDZAPvUxq/d1D1UYqgGOLciGsjmQGujdkmdMYd1qgFxmIic7dQXN6jcnqdBry+oIcNYhp8/BdWGmtQsjAqYYB2Vsui6TQ9SWU3Pk9jVEum4ieR2Tw2WWPXaJW9oauG02b+2LAkmHHdfLwQ9V8UNDccyFoNSSQbZX+ET1vuXMaXJGLgAR2ZMxlOU9F1wxbJNwCM5sRzBuFyukNV2Jc4iR2cxsBE58FwY3uGa2CU8a0ZuaOtM/Io50qza4fDyJWmyhSBP7FscWN+Uo7HsGVJo5ao+SDcQ6Wc3X0nSP0genyQhjacyHEEZEFwIm1rJ70ke0+r7Ord3uibbIlYdV0AwRYb97mjzVYpNWTlaY8/StTJtRxG/1YJ65ApVzCTrP9c93GnAH2QHQFp6PfrNYxpAJL87x2icgdq1WaJOx882/jI71tTXYNHLuYP/HUJ36n4qrsO45Ung7wSw/NbuIljtV4uRI1ZMiYPL89KOq8D3FbV+A6RDQmFc2qS4EF1Nwu7WNi0wUppsFz5YASHE7vZjzIW1g3zVAgiWvGz6p38CszHP1XzGx27cD/AEpLvJuUqoC+kG+spvIyc0x3SF70Lu0hwbcyInhGd9ifLAMPT4tkz3+ax/RypqvaOHhcfB4XT6Z7tC5ux0mkNHMz1BvtIv0Kx69Fo+iJ35nvN10GLuOiw6rLrqs51yRgWAVgTedaNvstA+fxVNL4xzqmvqyyl9Gcy4gX45QOKdweEDmBxG8g7ibyO9Z+Kw5aA0mW+sYb555TtF5vey4+om9JePt3E8LiC/ENc4Q41G8hLqYAHS1ty6PH6VcHQY63nu/BYFVpFYlouO0OJGoQO8J7S/7Z+sw2Inje1+PZI6JskuKNgjqbTOxdiQ3M9IlQdINjMjmClsPQATLRdee5JDpE/p4918b9U+V1laVcajwBlfORYDvzWyCkccMuvktGe9oLiZApESLcp37bAL1Gm6eHfuhFqi8r1MqjyNhUECpseNvdb/PVXrBxiM5z3Zz5IkqKZMoazaSKFJxke7HWbzz+C0aOHDVWm2OqOCllkbNpAY9s043lo66wQNH0tWhHF/wc4DwR8VnTG989Ghx8QFZ4sRwK9D0vw/6Snyc/ivNaXo+6C8g3BGe4gHxB7kjXzhH0VX1ajhvaP5Sf7wq+pV42DHyb7362cc4v0JyXLYmoHVHcfWDMZghb4xSz9IBpLSGgGTJAEmQbHfe68zFakUyLY0aeJBaDBuAdm0T5qrsRwQMHUPqmzsEfw28kRzSchZI6Q0dy2sChuwjDsCv6neVdtMIqVcBcRZ2G1S0/RaR3SAf5SU7WYWzDyBzJi8ctqrUoa/YbtFzuB8zs/BO1p90Hj+Qrwk2ickkYmkKLRLml2swjWDsy11tbjdudvZS+tZFx9LU9YTA12asCwkuY1v3z3BRqLTYYi7Kpa9p3G/J3ZP3p6LM0qTrgRJGsd9hn4x1T1fENIM6wF7wYuM7SesLN0pjCH03OB1nNiPrOAPi0oR+SY9e1oLiqxOHptm+oB1dY/CSlcIzVew+9HeAQf6e5ErvAqtZPsDwDWz8T3r1JkO1XDszYnKCL3m2wquJ6dyWXfY6T17S32hYZGx+KwcVXidXtEA2HBOjGACA9x5CR3keaW9WHZhxB2GADzjNdWtVwRUTT0eR6pkbj8NVL6QoSAdoc3u1gjUI3R15fJWqUwRm7vOy/JcGlqVlexkVR+0y2eTVUYOoCS0gTsMHytmm6rYN89+9CbVOy/Obd2xdKsjbXB1LCisclcMUy0LzJHWgrTZJY11xyPknAbJLFZjkfEIRCJvCgBTWN1ICdPYYgL1Jl1ciytRYs2EYphFCExGCQwpi3ljmPglo1gYEka2rBjaLHLer1sW1zew4HqjV8kpWoNdm0HmAV24c2mNMhONsysU4A7uargwXvaWAkCZMWM7t9wDay1aOEY32WtB4ABO0AqZPU3F0gxgKtwrzwHFWraMDgIcQQZnPIEREjemXVIUetXn9SRdwVFcJgAxsE6xkmeJJOWzNXqIjHIdRym3fIYqgZVmqpKhhTxDIe0aRBO0ud/KdX+lNVVh08Z6l0Os15JB2SbuHA5kb5O5O1McIXbFbbHJLZiGlKQdI1ZBNzbLVIA35+KTwoljN5AnuuhaV0xAhsFxy4byfksrDveQLmAABsy/wnlBtGjJG0xhZbUDwNoIDuRBsechc36Tkvew0mvLgZLdUg3sRla03Wm1jiczPMpkYZ52O/PMpFDS7sfqbUYeKwjqlVr2NfJZ27EQezwzsVp4TQ5zIAO2fknqdF/ulNUw7a0/FHqOKpCyWp2CGAaN5KkYdu5HbScdh8ERmGvdI5vyBRBsw43Kxw4TGoFWFPUGjOr4QEQsmvSLTDunHlK6RzEN9IKsMvkSULJw7k40rKpVE2yquecSqY4xyUxWY5eaLSel8Qb9/kkSGK1mqrVOspGaIbJVqdyvBqsBCzNYQBEBVArNSBJeLQlXJpKuzTxA0WDUwzJJD5pqnkFpMZIl7FZrFLlUFTGsIg1DZF1kN5ShQFquxUaCitamRmRVoh4gj87xuST9DD3jHJn9qfBVi6FaM3Hgk0mZA9H2TJnnP57ky3RLBsPeU4HKlSos8sn3Aoooyg1uQhFEIbbq6S7GqiWBXCGXL2sgBhVCGHK7U6FZUhVIVnIZKxi2qquYrtcrEIrYBk0TdNgpENuEb1hBXU4WiV0OU3odV8np5hCDlci/RS6YykTCsAqK4KTpsewzV6ZUNdmpLUrgw2iwKlgXiF7VhBwaG1Hik6lS6acla4uEYwZnIuwo7XWQGogKZwYqkSSVbWUlQ4pdDG1Fw9QTZDGa9CV42HUX2LwchkrzFumzagutdS5BJUFOsbA5BGqHEKIVEemxdRfWUOyVHKrz5IaGGwgViFSmblGcisbFckVlXa5DcLqJTaGDUXcVlUqrrlxO+RNhe+rMauWzzI0SUB2Ga7v2b73jKboqLNYeliAY2EjIgi+4SLoxcs6nhh2XEukQc0xrFK8b7Gs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10" name="AutoShape 10" descr="data:image/jpeg;base64,/9j/4AAQSkZJRgABAQAAAQABAAD/2wCEAAkGBhQSERUUEhQVFBQUGBcaGBgYFxgXGhcYFBoYFxcXFxwaHSYeFxwkGhQXHy8gIycpLCwsGB4xNTAqNSYrLCkBCQoKDgwOGg8PGiwkHCQsLCksLCkpLCwpLCwsLCksLCwpKSwtKSwpLCksLCwpKSkpKSwsLCwsKSwpKSwsLCkpLP/AABEIALwBDQMBIgACEQEDEQH/xAAbAAACAwEBAQAAAAAAAAAAAAADBAECBQYAB//EAEMQAAEDAgIHBAYGCQQDAQAAAAEAAhEDIQQxBRJBUWFxgSKRscEGEzJSodFCYnKy4fAUFSOCkqLC0vEWJDNDU3PiB//EABoBAAMBAQEBAAAAAAAAAAAAAAECAwAEBQb/xAAqEQACAgEDAwQBBQEBAAAAAAAAAQIRAxIhMRNBUQQiMnFhM0KRodGBI//aAAwDAQACEQMRAD8A7Q1LIdRxUtXiuMoTTclNI02OeNdmta18viE0GyCDkUDG0C5wiLD87EL33MJVKFEf9Z7/AP6S+LoBuIGqIGpvOetG1NV8A47Wx1+SFix/uB9j+opM7Wh0+w0E73Ea7O0OvitHB+0zbJStdhLjAm529YV6Jqt1T6lxi4gtM5HfbNdUJJYor8Ef3P7N2phm+4O5AwOHa5gloOaXraWrAXoED7bdtt6FhtIVmt1TQNvrBQSenn+zquNkaRZq1IaIsFu4Z3ZHIeC5nF497n3pEEWzFvin2aYqCB6h2XvN2JsnxW4kWtTNHSNWG9T91x8lQb+CzqmPfUF6RYL9rWB+i6Mua0daTHD5pVsjTq9irGwQqtOfMo8XCoBnzWsCLhuSh7UZwyUwkchzG00LN5/Jc5qX5633HLptOiA3mVgMaC4cnfccurF8WcmX5Glo6l2epTwal8IIHUpxhXgZX7mdUeAThwQ3JklCeFFsegRKljVYhSxZGYMtVmOUuVqSewERDm8T5FGqBCI7TOZ+65MVG2Qb3MD0Y+agnZ4gfHZ38Fs1GSdaYjhMi+e7MrF0XjWsLtcEbjfZmNw+j38LV0jpR7wGUgW651QTMkkx0G8/5XrYKjBCODe/YNidIMaSPa+P4BZOJxAc4n1bI+uAT+HJP1tEimI1nuIF9gP2QPzzS7qWtEAAC2S6ab7i6orhX9mqVZrFBCIxBgKPEAmJSWk6MvFibbJPgtNJ40gPEibcOO8qMk5bWG6M44Pg/uch08IGumCCd+tl16LSY4H6Md3kUDEsh1t58GLny43GDep/yPGVsSpntdT8lttf2Wx7g8GLBptio7O/d0WxUeQKeqJmmLTwZHNdEt8S+v8ACP7mDx1QBhnh94Irqkws/HvLWO1wBlm4DaMpTLapeZa1p3w8fG0Ln0vSmgiJk1XRvsORd+CZNWDcRwEg8RwSbSTVfNs52xd080+AHD2oHIGJ2d/gq52lV+BUUqPJaLR7X3HW+Av80/Tz39k+CzaZll5kes/lY4d17LTpZ/u/NPjew6CUhdvILzczzRKTbt5DyVWN7R+15BFsdBXNyVgFLhdXaFKxjE9JBFNp+ssCgL9HfcK6D0p/42fb8isCgL9HfcK7cP6bOTL8jWwtx1PinQEng7d58U28WXgZPm/s61wQCoKoTZeBupMZEEKGhWcvNKyMQ9q8FZxUZpjEA9pvP+kptzbJVphw5+RTuxLJ7hQtoqjrudOzWzEj2gMuiJ+jf7tkkuhhJnk6AIsItYb0XQY7VThPxc75KaDtap6wfS1gDwAgd+oT1Xsen/TRCfI1jsUKdMuIBFgBbMmPNZNSgcwbOv4ZLR0nT1qRHFviFlsquYYADmwCJ2EzMdwXTHdE3yPkeaK35IRyBTIZZCQ6KVGawiYyy4GfJI6RPbb9nzK0XmATuCzdJMJqCBs8ykj8jPgigbj87Cq4tt+p8GL1Gm4EE+PBWrNk9/g35KfqPgw4+TP1e11K1QbM/wDW3u1WLMeIJMxBVP1nVqv9VhgJpsYKlR3s0yWi0W1nWFuKZpvGvr/BF8mcP6e6dc7EFjD2adnRvsSOKN/+faUeapY4nVIJueF/D8yurPohh9UNcBrBuqTq5k3c5xzLibzx3JL0Y9HjQr1i5pbH/GdYwWGdaN4yv0TuUek40Uo0Kphz3ZQXcctYo2GqnMG+WVv8KHYdx1zENJcJJAFyfez2JNtJzYBBAzBkQd+Rv0SZcepIldM031Zjk85zmxy02Nufs/NYVD2tmTzt90kG/UdCt6i3r2EuONIdOw9HMch4BUpNv+8iUBccvJepC/7x8kzHQZzbq4apKupPgJz3paP2bPt+RWBQ2fZP3Cug9L/+On9v+krnqboA+y77hXfgX/kcmX5GthLz9p3imiLJXAOkH7TvFNAr57J8n9nbHggsQqlQMBLiABmSYR5WFpSq19YU3mGNic4LnezPlxK2OGt0EN/qGjN3EDeWuA74WkyoCAQQQciLzyWDpHQ3rDqttF49nvnIdDt3FThGVML2dUupZ2M6u+Dn0jukrpl6eNXB7mp9zde1eCM57XCWmW7DvQmZrjfNGKt9pvPyKeAskR7befkVotallyFC2BcW0az+BjqX/NFos1aVHm0dHNI8Sggf7Kod7o/mA805jhq0qI3OpfAhe3hVQSOeT3Zdz5scnC32m3HgloGUTCdp0g4AHh8No4rI0lh6gfqnWcAJBb2TckHWABE2GUclSHBqtmgxlhzTxbZLsFuqbiy0jIBESsjS+KFOqJJ9ncd53ArYrMJa7VzgwsvSuHDqgkT2Y+KSL9wWIs0q3ee539ilmk2zBJnk6STECNUckQUmDMAKrsSxji7VHYBuBJkwLcRfv5p5QTVb/wBAV2Y/pDpCthna4ptqMOV7teZjbEiBnPDKVs6KwgoUm0x7US87XVDd7z18lzmIxQr1mPqtLaVI6zWkdp7jvnISAtF+n2Nu7szHtHrFslXQ3FKhkbbsoEb/ABUUHBwLbHVJ1Z3yd/csJ+nm7YvaTvzG2AkcT6U06bDDxOU2Fzc7ZPSOqXosI36Y6VDmBjRAJtcSSJIsc8jw+EJ+i1SW+rcey7Wz+jUtDh7o7YkZEc1y+K0gKrwQ7WcXTYQG9kiJNzlyW1oKqJcCQIjbElx2ci1veTsXS4pKiDXvr8HT0YBjJwD5Ei3ZII6Gy3aBk9AszHUxOtHaIMn90tP3Vq4dv3VzOKS2HjsMUBccvkg1KmqJ2lx4bJk8ABPRFoOy6eCBjB2TOXaB6x4xHVSq2PewEVqtWQx7G6u2NaQYO09nzkKr6tZggvnjqj5WTmJePWNM5hwJG1tj4xfjxSOkKg2utabbJv8ACVeEYtXRKTaMvTT6pY01PY1paTE5HYNkf42rMpGW/uu+65dD6YH9nT+0fD8VzVF8N4kOAG8kEAd5Vsb9lksi91G3gfZP2j4poELCw9ZzLBwNzmLSTJyv8UxR0lBAdtyIyO62YXz2XG3JuJ6Ci4rc1ZQKWgG1nve+7D2S3eQIN9gi35vNKpOSbweJIp1YElvaA3yMu9p70mG4y2MWOHa1pAbA7z3lI14BAzB87fnktaoQ+mHD6QnodixdJOiOELsx7ugMUqM1LtgOaRNswSAdYCJznotDC1JaJsRrB2cEh0W4W+KTxlPsv4sd4Fan6OGNbGyx5uuT/FPetminH8it0Upt7bfzsKfa/sys1ph46+BTdStq0y73QT3XheY1uOHxWHDMGG/WaOfaAn4SiabECmPrt+EpbG6SaWMpXk8D9FpnzTGmj26Q+uT3NcfGF78WqRzyTT3HMMLErF9ISNZmtrZGNWc5vMdFuN9kDgsrSeGNRwgTDdwMSTx4I12DDkdp+yeqNQq6zScrkfw2lKV3w0nWgX2T/hHwL5pzM3KWZkFcYB5JKvUZZzogtETG2d6fXMelmkG030xe7SbAnI8EsY6pUa6Q1X0hRLbuZG4geHyXPaU0sNWKcCYyA7IPmZHfyKVr6bpkEHWuI9k7VlfrXJrmuLciReRkCBsMAWXbCCjuKpLyK4nSr3HY2YEgTMWBOyY2ws+rWcXQXERuAGXGFZ1Mi0EiIEA7NsEboUtn3ZO+D4Qpa5o9xQ9K4pRaA1K595xBzuBPEwBKD6wZ6viU84kZg9B+KC8kmwd3ALJyZNvBH9y/hCuGqTVaI1TJ35Qd67HQVOdcSBJyNibRabSI25a3Fcng6Q9c3Mkkm8+6c5C7f0fwfrTqwZa4mRE9qAbmwHZ7462Wy3PJzSvNa8G/Wq6zAbmzhJETJdfrn1WlSxIDg0nZHD2Rt5IJwTo1SCABl37j0Q24F5drQS27TdoJHs7OQ2qUt+BVyVxelHU8TTaAC3UlwBE3BAJGQuAM77NoN6+lHFp7AiCbknkcuCivhWlr3Ft9YE2EwIkceyIjknaGhmkWdY88juggfBb2mbYxonChtNpObgDe8A3DRuABQNJ0gQmW6PqNEB4IAgTOQyvB3JPGUakXcBwn/wCQnQjRh4vCOe0Uy9rWsOsyQTvBaIItcGOKyq+FdSIDi02Jlpkc52EA5HeF0T8HrESZPKbbu0SPgla+CP8AygtLQdpNwwkbsiQTu3ZoT3i4phg6kmzm6WLBcRM7Y7WwAGJ2THVMYLDuqk9oMaDntMEGAJH5OSe0nhJbT1WzBtAvGobQPzZH0Dhw2oRVY4NcBE27QnZxG8bO+MYxvjY6JTbjzuPYTRIOb3fyjyWhQwQGuGuJlkXjfbIDimaejqUWMcg0eAQn4Y0yXUzrbwTn8j+KGTHBx9q3IxbT3YDRNaab2f8AjcR0d2x96OiyMeC58bJAK1dF0j6t7yAHVHFxG4DsjnZvxSddoEkm8/BckfbIuK4p8g8iO+3mtqu7sv3QVh4w+1aw8oPkmaukC7stFrzMTa0beN/xVdFqyc+Sz3HWCdZT1mmTtG7zsVk1cbqm9wJkgi1srAT+bpijpAgWAg5HOQvNnhnHcdSQ7Va4uaCQRPugZFsZJnTocXs1SGmXXJA+ibXISOHxOs9gyIcJ6uantLO/a0/3/AfNej6dycFq53Ek6kDZUr6ubSebT4SgB2Kz1RPy5BPUGA0XmBMviw3LNqYcMgMF4Gsd5PPYF06L7j9RVwjYDZlGoNAbAEXPiUuzbzR6J7J6+JU5cEkXqNkETEg/5XEenTdV9C+VMjnBC6R2IJcHR2hI22Fjv4R1WL6ZaLfXNM09WzNpjMyMglhJKdgnF6aRxNSpdVa4bk+70YrjbT7z/ao/09WnNnefku3XDyc/Tl4ExU6qzky70fq7C3vPyQToqoJlzBGdyO60bjntQ1x8hWOfgHrheLbBOt9H6pAOsyDeb5dy9/puqc3N+PyQ1x8h0SM6mztNPHycvoGgGMY1zWEOIkuIvL/wNguPraHfSDXPcC2Y72uXQehbYZOxtSoTwY0A36hnehN6lsGCp0zucRIcSADsiYyJ4GUOmwgRIzJ2/SJMfFZrdJ68xrawvExI3jcl3aVO54/fPzUHIuotmrU0eHTJz3Fwz5FCOFez/jMfVdOrxg5t+I4JFmlJMdv+I/NXqY2Pou/i2IKasLg/Ad2NrAXpk8iD+KWq1Krv+px5kDxKj9OG7vcVDsYPdn978FTqxF6bKnCVne0GtHujbzO7gF44Z4Y5pBkm0A3kb4gdVT9ME+xHX8F5uKBPst/PRB5UHpsh2EdPYYQdhLQ3v7UHu7kw/BAjtBqr6ydjO5DdiXbm9x/uQ6qBoYang3D2agjc6/xB+a8/1nvU/wCI/wBqAzGv+r3H5q78a8bR/Cfmj1TdJmho0fshMGZ8TCydLsDTJP4QtPB1IoUz9UHvC530h0o0g5DYOJOQHVcq3kWRL3SAfeg96Zw9HsNc14u0EtLC4EwOFjbYkvXWa3OIHQf4QcLpBwEBwsSI7O8gZrog65ElHVwaDMG5xl1m7msIBjeYvyRXaNGyRykfDJB/WLstb4N8gg1MW4/Sd8fkm1RfIvSkMYLC1GVqcjsk+0N4LTDtxtPRa2lH/tKfJ3g1JaMxJc2CTYg3vBbcEWnPntV8ZjA6pTBEOGvO62rBHAymhpeyFkmuTSwQ/ZH7TvGFTAMBBDhJHhsSTdMsZSi5MuyH1ikaOLq1JLWW/enrBRtIZY2zeLfaV8EP2ZvNzfedpsBF+GzvtGfRWw7YaeZ+JUG/aDuIt0ZJANR5sb9mYlkjLK0dTe6rpSjBaBkGwOkp6rMwMy18c+yszTtaCyeHilncmFbCJp8VdjQksRiXEDVs60xlBn5KP0xwOUiBuiRPijHG6C2O+qG1L/q1jnAlsnZ/jIoFXHGZGUdobsyoo1tZ4LnQw8L9Jts7llBoNmuNFOjLwUU9HOOQmDvCb/WVIADWPASdirSxlOTORNrn43SbmOe9JcGdQNAl2sDDe0Q2HCbZC6v6O0tTCvJPtOdaIhrTEHqCY5bkpp4j1Jd9LXYd47bNczvjWa0TsZzT/o/Vaab2v2EOAmfaGttuY/FdqjUKRLbVYVrtUg6x1s4AByztEkXTbGCoA9rgQdoH4rm9I4zWe7VPZa2LGz7yeY7I6yurwejWBtEOAJ1BrfWMEknfckqeTGoxTfcopMEKLWmdaO4eSPUw9MgH1jr7yB5J7D4amLarc3bB7xXJ4tjRjHWGrrUzYCBMSowimwSm0bBw1Jub+9wRG0aPvfz/ACKYZjKYcYbuy1OO4o/6wZuPcPms68DW/Jm1TQbm6P3iPNRRr4ckdoG2wuPgeKH6QVfWBsNNtbccxbI8FX0Za0l4dZwDYnd/nxCdRTjYjk7ofdUw4zMfx+aC+phveHcfkmsXQnLZZYumRDc4NhnF7f5RjCLA5MY9fQFwJH/rd8kOtiGH/qdO/wBUemYSLcXDCIM8Y8sp81rt0g14JEGb8uHBNpSBqYXAHWw4HuyN2RIHwhcfpwAFgOesB/MJ/PFdXoyuJqN5OHgY7h3rmNPUZq0/tH4PYpRWmZW7iaLQGtB2C/QXPgqaK0qQIAdLYn2c4k7eKHpN8UnAGJEdCQD8CVk6Oxbi031bmbCTN5k23DLYujDDVZPLdo6n9OO74hDOkXHMAcz8gsRtZpsXPJ4F5+6UQvY32nVGzkTr+chUfpxNR1mjcY18MdEwYvM74Nj0WZpnR5NdrZ+ib8JbaywsPiz64RL2NlwMQSdV1uOcyIXQaXqhgY65cW7TJkhoie7PcgoJDRb7DOFw1MYemI1uyNhd37NqsxxaM9QbBbzUaL0nrUW09Vms2GwXw6R2ZI1ZAOY3iOhqjdU9oyTtjdkBuHzKNUZuzQ187eSinUgG3HPLmpYZEd6vqH53PRcX4GBVKrpBgaokHM5xlllCyNOt1nDdAjjtmRxJC2DhDEAgNj2YMZbL2Cy9K0oMbALdI7kypyVG4RkPo3JFp5R0XhRTLADu5ogYNqq3QBL1fVHp0ydnwR2Ur5o9OkOCFmFaeGEnzlWfSEiLRuHii60iWgT+fzsQy47Ln4/IdUZO0ZGV6sQ+nUAdDZAPvUxq/d1D1UYqgGOLciGsjmQGujdkmdMYd1qgFxmIic7dQXN6jcnqdBry+oIcNYhp8/BdWGmtQsjAqYYB2Vsui6TQ9SWU3Pk9jVEum4ieR2Tw2WWPXaJW9oauG02b+2LAkmHHdfLwQ9V8UNDccyFoNSSQbZX+ET1vuXMaXJGLgAR2ZMxlOU9F1wxbJNwCM5sRzBuFyukNV2Jc4iR2cxsBE58FwY3uGa2CU8a0ZuaOtM/Io50qza4fDyJWmyhSBP7FscWN+Uo7HsGVJo5ao+SDcQ6Wc3X0nSP0genyQhjacyHEEZEFwIm1rJ70ke0+r7Ord3uibbIlYdV0AwRYb97mjzVYpNWTlaY8/StTJtRxG/1YJ65ApVzCTrP9c93GnAH2QHQFp6PfrNYxpAJL87x2icgdq1WaJOx882/jI71tTXYNHLuYP/HUJ36n4qrsO45Ung7wSw/NbuIljtV4uRI1ZMiYPL89KOq8D3FbV+A6RDQmFc2qS4EF1Nwu7WNi0wUppsFz5YASHE7vZjzIW1g3zVAgiWvGz6p38CszHP1XzGx27cD/AEpLvJuUqoC+kG+spvIyc0x3SF70Lu0hwbcyInhGd9ifLAMPT4tkz3+ax/RypqvaOHhcfB4XT6Z7tC5ux0mkNHMz1BvtIv0Kx69Fo+iJ35nvN10GLuOiw6rLrqs51yRgWAVgTedaNvstA+fxVNL4xzqmvqyyl9Gcy4gX45QOKdweEDmBxG8g7ibyO9Z+Kw5aA0mW+sYb555TtF5vey4+om9JePt3E8LiC/ENc4Q41G8hLqYAHS1ty6PH6VcHQY63nu/BYFVpFYlouO0OJGoQO8J7S/7Z+sw2Inje1+PZI6JskuKNgjqbTOxdiQ3M9IlQdINjMjmClsPQATLRdee5JDpE/p4918b9U+V1laVcajwBlfORYDvzWyCkccMuvktGe9oLiZApESLcp37bAL1Gm6eHfuhFqi8r1MqjyNhUECpseNvdb/PVXrBxiM5z3Zz5IkqKZMoazaSKFJxke7HWbzz+C0aOHDVWm2OqOCllkbNpAY9s043lo66wQNH0tWhHF/wc4DwR8VnTG989Ghx8QFZ4sRwK9D0vw/6Snyc/ivNaXo+6C8g3BGe4gHxB7kjXzhH0VX1ajhvaP5Sf7wq+pV42DHyb7362cc4v0JyXLYmoHVHcfWDMZghb4xSz9IBpLSGgGTJAEmQbHfe68zFakUyLY0aeJBaDBuAdm0T5qrsRwQMHUPqmzsEfw28kRzSchZI6Q0dy2sChuwjDsCv6neVdtMIqVcBcRZ2G1S0/RaR3SAf5SU7WYWzDyBzJi8ctqrUoa/YbtFzuB8zs/BO1p90Hj+Qrwk2ickkYmkKLRLml2swjWDsy11tbjdudvZS+tZFx9LU9YTA12asCwkuY1v3z3BRqLTYYi7Kpa9p3G/J3ZP3p6LM0qTrgRJGsd9hn4x1T1fENIM6wF7wYuM7SesLN0pjCH03OB1nNiPrOAPi0oR+SY9e1oLiqxOHptm+oB1dY/CSlcIzVew+9HeAQf6e5ErvAqtZPsDwDWz8T3r1JkO1XDszYnKCL3m2wquJ6dyWXfY6T17S32hYZGx+KwcVXidXtEA2HBOjGACA9x5CR3keaW9WHZhxB2GADzjNdWtVwRUTT0eR6pkbj8NVL6QoSAdoc3u1gjUI3R15fJWqUwRm7vOy/JcGlqVlexkVR+0y2eTVUYOoCS0gTsMHytmm6rYN89+9CbVOy/Obd2xdKsjbXB1LCisclcMUy0LzJHWgrTZJY11xyPknAbJLFZjkfEIRCJvCgBTWN1ICdPYYgL1Jl1ciytRYs2EYphFCExGCQwpi3ljmPglo1gYEka2rBjaLHLer1sW1zew4HqjV8kpWoNdm0HmAV24c2mNMhONsysU4A7uargwXvaWAkCZMWM7t9wDay1aOEY32WtB4ABO0AqZPU3F0gxgKtwrzwHFWraMDgIcQQZnPIEREjemXVIUetXn9SRdwVFcJgAxsE6xkmeJJOWzNXqIjHIdRym3fIYqgZVmqpKhhTxDIe0aRBO0ud/KdX+lNVVh08Z6l0Os15JB2SbuHA5kb5O5O1McIXbFbbHJLZiGlKQdI1ZBNzbLVIA35+KTwoljN5AnuuhaV0xAhsFxy4byfksrDveQLmAABsy/wnlBtGjJG0xhZbUDwNoIDuRBsechc36Tkvew0mvLgZLdUg3sRla03Wm1jiczPMpkYZ52O/PMpFDS7sfqbUYeKwjqlVr2NfJZ27EQezwzsVp4TQ5zIAO2fknqdF/ulNUw7a0/FHqOKpCyWp2CGAaN5KkYdu5HbScdh8ERmGvdI5vyBRBsw43Kxw4TGoFWFPUGjOr4QEQsmvSLTDunHlK6RzEN9IKsMvkSULJw7k40rKpVE2yquecSqY4xyUxWY5eaLSel8Qb9/kkSGK1mqrVOspGaIbJVqdyvBqsBCzNYQBEBVArNSBJeLQlXJpKuzTxA0WDUwzJJD5pqnkFpMZIl7FZrFLlUFTGsIg1DZF1kN5ShQFquxUaCitamRmRVoh4gj87xuST9DD3jHJn9qfBVi6FaM3Hgk0mZA9H2TJnnP57ky3RLBsPeU4HKlSos8sn3Aoooyg1uQhFEIbbq6S7GqiWBXCGXL2sgBhVCGHK7U6FZUhVIVnIZKxi2qquYrtcrEIrYBk0TdNgpENuEb1hBXU4WiV0OU3odV8np5hCDlci/RS6YykTCsAqK4KTpsewzV6ZUNdmpLUrgw2iwKlgXiF7VhBwaG1Hik6lS6acla4uEYwZnIuwo7XWQGogKZwYqkSSVbWUlQ4pdDG1Fw9QTZDGa9CV42HUX2LwchkrzFumzagutdS5BJUFOsbA5BGqHEKIVEemxdRfWUOyVHKrz5IaGGwgViFSmblGcisbFckVlXa5DcLqJTaGDUXcVlUqrrlxO+RNhe+rMauWzzI0SUB2Ga7v2b73jKboqLNYeliAY2EjIgi+4SLoxcs6nhh2XEukQc0xrFK8b7Gs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pic>
        <p:nvPicPr>
          <p:cNvPr id="1039" name="Picture 15" descr="http://upload.wikimedia.org/wikipedia/commons/d/de/Gerard_ter_Borch_d._J._00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7650" y="3817886"/>
            <a:ext cx="2482182" cy="235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528180"/>
            <a:ext cx="157162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" name="Picture 20" descr="http://www.dsr.dk/BILLEDER%20GENERELT1/FAG/Sygeplejehistorie/Diakonisser%20og%20nonner/485%20Sct%20Joseph%20operationsstu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084" y="4026538"/>
            <a:ext cx="3467497" cy="1980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074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980728"/>
            <a:ext cx="7200800" cy="936104"/>
          </a:xfrm>
        </p:spPr>
        <p:txBody>
          <a:bodyPr/>
          <a:lstStyle/>
          <a:p>
            <a:r>
              <a:rPr lang="da-DK" dirty="0" smtClean="0"/>
              <a:t>Debatten om hygiejne er ikke ny – men yderst aktuel</a:t>
            </a: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946A50-E035-42D8-8F3F-EDB681D4D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3FED8F1-5A41-4C5B-B1AB-C7C4A8272BE8}" type="datetime2">
              <a:rPr lang="da-DK" smtClean="0"/>
              <a:pPr/>
              <a:t>23. september 2013</a:t>
            </a:fld>
            <a:endParaRPr lang="da-DK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kern="100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Institut for Kvalitet og Akkreditering</a:t>
            </a:r>
          </a:p>
          <a:p>
            <a:pPr>
              <a:spcBef>
                <a:spcPct val="0"/>
              </a:spcBef>
            </a:pPr>
            <a:r>
              <a:rPr lang="da-DK" kern="100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 Sundhedsvæsenet</a:t>
            </a:r>
            <a:endParaRPr lang="da-DK" kern="1000" dirty="0" smtClean="0">
              <a:solidFill>
                <a:srgbClr val="002D6A"/>
              </a:solidFill>
              <a:latin typeface="Tahoma"/>
              <a:ea typeface="Times New Roman"/>
              <a:cs typeface="Times New Roman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492896"/>
            <a:ext cx="2160785" cy="3414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http://upload.wikimedia.org/wikipedia/commons/thumb/c/c0/Ignaz_Semmelweis.jpg/250px-Ignaz_Semmelweis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816" y="2806513"/>
            <a:ext cx="2592326" cy="3100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635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600" y="620688"/>
            <a:ext cx="7200800" cy="792088"/>
          </a:xfrm>
        </p:spPr>
        <p:txBody>
          <a:bodyPr/>
          <a:lstStyle/>
          <a:p>
            <a:r>
              <a:rPr lang="da-DK" dirty="0" smtClean="0"/>
              <a:t>Avisoverskrifter 2013</a:t>
            </a: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946A50-E035-42D8-8F3F-EDB681D4D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3FED8F1-5A41-4C5B-B1AB-C7C4A8272BE8}" type="datetime2">
              <a:rPr lang="da-DK" smtClean="0"/>
              <a:pPr/>
              <a:t>23. september 2013</a:t>
            </a:fld>
            <a:endParaRPr lang="da-DK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971600" y="1700808"/>
            <a:ext cx="7200800" cy="3816424"/>
          </a:xfrm>
        </p:spPr>
        <p:txBody>
          <a:bodyPr/>
          <a:lstStyle/>
          <a:p>
            <a:r>
              <a:rPr lang="da-DK" b="0" dirty="0" smtClean="0">
                <a:solidFill>
                  <a:schemeClr val="tx1"/>
                </a:solidFill>
              </a:rPr>
              <a:t>”</a:t>
            </a:r>
            <a:r>
              <a:rPr lang="da-DK" b="0" i="1" dirty="0" smtClean="0">
                <a:solidFill>
                  <a:schemeClr val="tx1"/>
                </a:solidFill>
              </a:rPr>
              <a:t>100.000 </a:t>
            </a:r>
            <a:r>
              <a:rPr lang="da-DK" b="0" i="1" dirty="0">
                <a:solidFill>
                  <a:schemeClr val="tx1"/>
                </a:solidFill>
              </a:rPr>
              <a:t>patienter bliver syge af dårlig hygiejne”</a:t>
            </a:r>
          </a:p>
          <a:p>
            <a:r>
              <a:rPr lang="da-DK" b="0" i="1" dirty="0">
                <a:solidFill>
                  <a:schemeClr val="tx1"/>
                </a:solidFill>
              </a:rPr>
              <a:t>”Dårlig hygiejne koster liv”</a:t>
            </a:r>
          </a:p>
          <a:p>
            <a:r>
              <a:rPr lang="da-DK" b="0" i="1" dirty="0">
                <a:solidFill>
                  <a:schemeClr val="tx1"/>
                </a:solidFill>
              </a:rPr>
              <a:t>”Hospitalsafdeling lagt ned grundet infektion”</a:t>
            </a:r>
          </a:p>
          <a:p>
            <a:r>
              <a:rPr lang="da-DK" b="0" i="1" dirty="0">
                <a:solidFill>
                  <a:schemeClr val="tx1"/>
                </a:solidFill>
              </a:rPr>
              <a:t>”Mangelfuld hygiejne koster hvert år samfundet op mod fire milliarder kroner, blandt andet på grund af mange sygedage</a:t>
            </a:r>
            <a:r>
              <a:rPr lang="da-DK" b="0" i="1" dirty="0" smtClean="0">
                <a:solidFill>
                  <a:schemeClr val="tx1"/>
                </a:solidFill>
              </a:rPr>
              <a:t>”</a:t>
            </a:r>
          </a:p>
          <a:p>
            <a:r>
              <a:rPr lang="da-DK" b="0" i="1" dirty="0" smtClean="0">
                <a:solidFill>
                  <a:schemeClr val="tx1"/>
                </a:solidFill>
              </a:rPr>
              <a:t>”Der er møgbeskidt på flere af landets sygehuse”</a:t>
            </a:r>
          </a:p>
          <a:p>
            <a:r>
              <a:rPr lang="da-DK" b="0" i="1" dirty="0" smtClean="0">
                <a:solidFill>
                  <a:schemeClr val="tx1"/>
                </a:solidFill>
              </a:rPr>
              <a:t>”Ældre får ikke længere gjort rent”</a:t>
            </a:r>
            <a:endParaRPr lang="da-DK" b="0" i="1" dirty="0">
              <a:solidFill>
                <a:schemeClr val="tx1"/>
              </a:solidFill>
            </a:endParaRPr>
          </a:p>
          <a:p>
            <a:endParaRPr lang="da-DK" dirty="0"/>
          </a:p>
          <a:p>
            <a:r>
              <a:rPr lang="da-DK" dirty="0" smtClean="0"/>
              <a:t>”</a:t>
            </a:r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kern="100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Institut for Kvalitet og Akkreditering</a:t>
            </a:r>
          </a:p>
          <a:p>
            <a:pPr>
              <a:spcBef>
                <a:spcPct val="0"/>
              </a:spcBef>
            </a:pPr>
            <a:r>
              <a:rPr lang="da-DK" kern="100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 Sundhedsvæsenet</a:t>
            </a:r>
            <a:endParaRPr lang="da-DK" kern="1000" dirty="0" smtClean="0">
              <a:solidFill>
                <a:srgbClr val="002D6A"/>
              </a:solidFill>
              <a:latin typeface="Tahoma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268462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ias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946A50-E035-42D8-8F3F-EDB681D4D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3FED8F1-5A41-4C5B-B1AB-C7C4A8272BE8}" type="datetime2">
              <a:rPr lang="da-DK" smtClean="0"/>
              <a:pPr/>
              <a:t>23. september 2013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kern="100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Institut for Kvalitet og Akkreditering</a:t>
            </a:r>
          </a:p>
          <a:p>
            <a:pPr>
              <a:spcBef>
                <a:spcPct val="0"/>
              </a:spcBef>
            </a:pPr>
            <a:r>
              <a:rPr lang="da-DK" kern="100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 Sundhedsvæsenet</a:t>
            </a:r>
            <a:endParaRPr lang="da-DK" kern="1000" dirty="0" smtClean="0">
              <a:solidFill>
                <a:srgbClr val="002D6A"/>
              </a:solidFill>
              <a:latin typeface="Tahoma"/>
              <a:ea typeface="Times New Roman"/>
              <a:cs typeface="Times New Roman"/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Spiller viden, standarder og kvalitet </a:t>
            </a:r>
            <a:r>
              <a:rPr lang="da-DK" dirty="0" smtClean="0"/>
              <a:t>sammen i relation til hygiejne?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763770590"/>
              </p:ext>
            </p:extLst>
          </p:nvPr>
        </p:nvGraphicFramePr>
        <p:xfrm>
          <a:off x="1828800" y="2060848"/>
          <a:ext cx="5486400" cy="29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936962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ias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946A50-E035-42D8-8F3F-EDB681D4D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3FED8F1-5A41-4C5B-B1AB-C7C4A8272BE8}" type="datetime2">
              <a:rPr lang="da-DK" smtClean="0"/>
              <a:pPr/>
              <a:t>23. september 2013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kern="100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Institut for Kvalitet og Akkreditering</a:t>
            </a:r>
          </a:p>
          <a:p>
            <a:pPr>
              <a:spcBef>
                <a:spcPct val="0"/>
              </a:spcBef>
            </a:pPr>
            <a:r>
              <a:rPr lang="da-DK" kern="100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 Sundhedsvæsenet</a:t>
            </a:r>
            <a:endParaRPr lang="da-DK" kern="1000" dirty="0" smtClean="0">
              <a:solidFill>
                <a:srgbClr val="002D6A"/>
              </a:solidFill>
              <a:latin typeface="Tahoma"/>
              <a:ea typeface="Times New Roman"/>
              <a:cs typeface="Times New Roman"/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Om DDKM?</a:t>
            </a:r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899592" y="1340768"/>
            <a:ext cx="7344815" cy="4536504"/>
          </a:xfrm>
        </p:spPr>
        <p:txBody>
          <a:bodyPr/>
          <a:lstStyle/>
          <a:p>
            <a:r>
              <a:rPr lang="da-DK" dirty="0" smtClean="0"/>
              <a:t>IKKE et nyt kontrolsystem – tilsyn ligger hos Sundhedsstyrelsen</a:t>
            </a:r>
          </a:p>
          <a:p>
            <a:r>
              <a:rPr lang="da-DK" dirty="0" smtClean="0"/>
              <a:t>IKKE et nyt sæt ”regler til overholdelse” – regler udsendes af Sundhedsstyrelsen m.fl.</a:t>
            </a:r>
          </a:p>
          <a:p>
            <a:pPr>
              <a:buNone/>
            </a:pPr>
            <a:r>
              <a:rPr lang="da-DK" dirty="0" smtClean="0"/>
              <a:t>MEN</a:t>
            </a:r>
          </a:p>
          <a:p>
            <a:r>
              <a:rPr lang="da-DK" dirty="0" smtClean="0"/>
              <a:t>En model, der skal understøtte kvalitetsudvikling i det samlede sundhedsvæsen ud fra</a:t>
            </a:r>
          </a:p>
          <a:p>
            <a:pPr lvl="1"/>
            <a:r>
              <a:rPr lang="da-DK" dirty="0" smtClean="0"/>
              <a:t>Fælles kvalitetsmål</a:t>
            </a:r>
          </a:p>
          <a:p>
            <a:pPr lvl="1"/>
            <a:r>
              <a:rPr lang="da-DK" dirty="0" smtClean="0"/>
              <a:t>Fælles tilgang til kvalitetsudvikling</a:t>
            </a:r>
          </a:p>
          <a:p>
            <a:r>
              <a:rPr lang="da-DK" dirty="0"/>
              <a:t>DDKM er en generisk </a:t>
            </a:r>
            <a:r>
              <a:rPr lang="da-DK" dirty="0" smtClean="0"/>
              <a:t>kvalitetsudviklings model</a:t>
            </a:r>
          </a:p>
          <a:p>
            <a:r>
              <a:rPr lang="da-DK" dirty="0" smtClean="0"/>
              <a:t>Et ledelsesværktøj</a:t>
            </a:r>
          </a:p>
          <a:p>
            <a:r>
              <a:rPr lang="da-DK" dirty="0" smtClean="0"/>
              <a:t>DDKM er en akkrediteringsmodel</a:t>
            </a:r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054" y="4365104"/>
            <a:ext cx="1951153" cy="1897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7127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946A50-E035-42D8-8F3F-EDB681D4D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3FED8F1-5A41-4C5B-B1AB-C7C4A8272BE8}" type="datetime2">
              <a:rPr lang="da-DK" smtClean="0"/>
              <a:pPr/>
              <a:t>23. september 2013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kern="1000" dirty="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Institut for Kvalitet og Akkreditering</a:t>
            </a:r>
          </a:p>
          <a:p>
            <a:pPr>
              <a:spcBef>
                <a:spcPct val="0"/>
              </a:spcBef>
            </a:pPr>
            <a:r>
              <a:rPr lang="da-DK" kern="1000" dirty="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 Sundhedsvæsenet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DDKM understøtter implementering af kendt </a:t>
            </a:r>
            <a:r>
              <a:rPr lang="da-DK" b="1" dirty="0" smtClean="0"/>
              <a:t>viden</a:t>
            </a:r>
            <a:endParaRPr lang="da-DK" b="1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 smtClean="0"/>
              <a:t>DDKM </a:t>
            </a:r>
            <a:r>
              <a:rPr lang="da-DK" dirty="0"/>
              <a:t>kan medvirke til at </a:t>
            </a:r>
            <a:r>
              <a:rPr lang="da-DK" dirty="0" smtClean="0"/>
              <a:t>skærpe ledelsens opmærksomhed</a:t>
            </a:r>
          </a:p>
          <a:p>
            <a:r>
              <a:rPr lang="da-DK" dirty="0"/>
              <a:t>DDKM kan </a:t>
            </a:r>
            <a:r>
              <a:rPr lang="da-DK" dirty="0" smtClean="0"/>
              <a:t>medvirke til at gøre personalet opmærksom på bestemte arbejdsgange</a:t>
            </a:r>
          </a:p>
          <a:p>
            <a:r>
              <a:rPr lang="da-DK" dirty="0" smtClean="0"/>
              <a:t>Henter fagligt </a:t>
            </a:r>
            <a:r>
              <a:rPr lang="da-DK" dirty="0"/>
              <a:t>indhold fra ”anerkendte kilder”</a:t>
            </a:r>
          </a:p>
          <a:p>
            <a:r>
              <a:rPr lang="da-DK" dirty="0" smtClean="0"/>
              <a:t>Anvender konkrete </a:t>
            </a:r>
            <a:r>
              <a:rPr lang="da-DK" dirty="0"/>
              <a:t>mål baseret på nationale mål og institutionens egne prioriteringer</a:t>
            </a:r>
          </a:p>
          <a:p>
            <a:r>
              <a:rPr lang="da-DK" dirty="0"/>
              <a:t>Målene bør ideelt set styre overvågningen, hvor institutionen har metodefrihed</a:t>
            </a:r>
          </a:p>
          <a:p>
            <a:r>
              <a:rPr lang="da-DK" dirty="0"/>
              <a:t>Referencer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769034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946A50-E035-42D8-8F3F-EDB681D4D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3FED8F1-5A41-4C5B-B1AB-C7C4A8272BE8}" type="datetime2">
              <a:rPr lang="da-DK" smtClean="0"/>
              <a:pPr/>
              <a:t>23. september 2013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kern="100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Institut for Kvalitet og Akkreditering</a:t>
            </a:r>
          </a:p>
          <a:p>
            <a:pPr>
              <a:spcBef>
                <a:spcPct val="0"/>
              </a:spcBef>
            </a:pPr>
            <a:r>
              <a:rPr lang="da-DK" kern="100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 Sundhedsvæsenet</a:t>
            </a:r>
            <a:endParaRPr lang="da-DK" kern="1000" dirty="0" smtClean="0">
              <a:solidFill>
                <a:srgbClr val="002D6A"/>
              </a:solidFill>
              <a:latin typeface="Tahoma"/>
              <a:ea typeface="Times New Roman"/>
              <a:cs typeface="Times New Roman"/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Kvalitet 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 dirty="0" smtClean="0"/>
          </a:p>
          <a:p>
            <a:r>
              <a:rPr lang="da-DK" dirty="0" smtClean="0"/>
              <a:t>= </a:t>
            </a:r>
            <a:r>
              <a:rPr lang="da-DK" dirty="0"/>
              <a:t>de samlede egenskaber ved en ydelse eller et produkt, der betinger ydelsen eller produktets evne til at opfylde specificerede eller alment underforståede behov og forventninger </a:t>
            </a:r>
            <a:r>
              <a:rPr lang="da-DK" i="1" dirty="0"/>
              <a:t>(DSKS)</a:t>
            </a:r>
            <a:endParaRPr lang="da-DK" sz="2400" b="1" i="1" u="sng" dirty="0"/>
          </a:p>
        </p:txBody>
      </p:sp>
      <p:pic>
        <p:nvPicPr>
          <p:cNvPr id="1026" name="Picture 2" descr="http://www.ikas.dk/admin/public/getimage.aspx?Image=/Files/Billeder/design/ddkm_akk_200.jpg&amp;Resolution=72&amp;Compression=90&amp;Width=2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043" y="4149080"/>
            <a:ext cx="3269108" cy="1945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680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946A50-E035-42D8-8F3F-EDB681D4D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3FED8F1-5A41-4C5B-B1AB-C7C4A8272BE8}" type="datetime2">
              <a:rPr lang="da-DK" smtClean="0"/>
              <a:pPr/>
              <a:t>23. september 2013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kern="100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Institut for Kvalitet og Akkreditering</a:t>
            </a:r>
          </a:p>
          <a:p>
            <a:pPr>
              <a:spcBef>
                <a:spcPct val="0"/>
              </a:spcBef>
            </a:pPr>
            <a:r>
              <a:rPr lang="da-DK" kern="100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 Sundhedsvæsenet</a:t>
            </a:r>
            <a:endParaRPr lang="da-DK" kern="1000" dirty="0" smtClean="0">
              <a:solidFill>
                <a:srgbClr val="002D6A"/>
              </a:solidFill>
              <a:latin typeface="Tahoma"/>
              <a:ea typeface="Times New Roman"/>
              <a:cs typeface="Times New Roman"/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forstår vi ved </a:t>
            </a:r>
            <a:r>
              <a:rPr lang="da-DK" b="1" dirty="0" smtClean="0"/>
              <a:t>kvalitet</a:t>
            </a:r>
            <a:r>
              <a:rPr lang="da-DK" dirty="0" smtClean="0"/>
              <a:t>? </a:t>
            </a:r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 smtClean="0"/>
              <a:t>Effektivitet – ”gør vi det, vi ved virker?”</a:t>
            </a:r>
          </a:p>
          <a:p>
            <a:r>
              <a:rPr lang="da-DK" dirty="0" smtClean="0"/>
              <a:t>Patientsikkerhed – ”skader vi patienten?”</a:t>
            </a:r>
          </a:p>
          <a:p>
            <a:r>
              <a:rPr lang="da-DK" dirty="0" smtClean="0"/>
              <a:t>Patientfokus – ”får jeg det, jeg behøver, på den måde, der svarer til mit behov?” </a:t>
            </a:r>
          </a:p>
          <a:p>
            <a:r>
              <a:rPr lang="da-DK" dirty="0" smtClean="0"/>
              <a:t>Rettidighed</a:t>
            </a:r>
            <a:endParaRPr lang="da-DK" dirty="0"/>
          </a:p>
          <a:p>
            <a:r>
              <a:rPr lang="da-DK" dirty="0" smtClean="0"/>
              <a:t>Lighed</a:t>
            </a:r>
          </a:p>
          <a:p>
            <a:r>
              <a:rPr lang="da-DK" dirty="0" smtClean="0"/>
              <a:t>Omkostningseffektivitet</a:t>
            </a:r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654479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7946A50-E035-42D8-8F3F-EDB681D4D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3FED8F1-5A41-4C5B-B1AB-C7C4A8272BE8}" type="datetime2">
              <a:rPr lang="da-DK" smtClean="0"/>
              <a:pPr/>
              <a:t>23. september 2013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kern="100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Institut for Kvalitet og Akkreditering</a:t>
            </a:r>
          </a:p>
          <a:p>
            <a:pPr>
              <a:spcBef>
                <a:spcPct val="0"/>
              </a:spcBef>
            </a:pPr>
            <a:r>
              <a:rPr lang="da-DK" kern="1000" smtClean="0">
                <a:solidFill>
                  <a:srgbClr val="002D6A"/>
                </a:solidFill>
                <a:latin typeface="Tahoma"/>
                <a:ea typeface="Times New Roman"/>
                <a:cs typeface="Times New Roman"/>
              </a:rPr>
              <a:t>i Sundhedsvæsenet</a:t>
            </a:r>
            <a:endParaRPr lang="da-DK" kern="1000" dirty="0" smtClean="0">
              <a:solidFill>
                <a:srgbClr val="002D6A"/>
              </a:solidFill>
              <a:latin typeface="Tahoma"/>
              <a:ea typeface="Times New Roman"/>
              <a:cs typeface="Times New Roman"/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Hvorfor en </a:t>
            </a:r>
            <a:r>
              <a:rPr lang="da-DK" b="1" dirty="0" smtClean="0"/>
              <a:t>standard</a:t>
            </a:r>
            <a:r>
              <a:rPr lang="da-DK" dirty="0" smtClean="0"/>
              <a:t>? </a:t>
            </a:r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 dirty="0" smtClean="0"/>
              <a:t>Standarder sikrer at hygiejne kommer på ledelsesdagsordenen</a:t>
            </a:r>
          </a:p>
          <a:p>
            <a:r>
              <a:rPr lang="da-DK" dirty="0" smtClean="0"/>
              <a:t>For </a:t>
            </a:r>
            <a:r>
              <a:rPr lang="da-DK" dirty="0"/>
              <a:t>at sikre patienterne og personale mod infektioner</a:t>
            </a:r>
          </a:p>
          <a:p>
            <a:r>
              <a:rPr lang="da-DK" dirty="0" smtClean="0"/>
              <a:t>Frontlinjepersonalet skal kunne hente viden om hvordan de skal agere</a:t>
            </a:r>
          </a:p>
          <a:p>
            <a:r>
              <a:rPr lang="da-DK" dirty="0" smtClean="0"/>
              <a:t>For at sikre, at metoder og behandling bygger på sidst ny viden</a:t>
            </a:r>
          </a:p>
          <a:p>
            <a:r>
              <a:rPr lang="da-DK" dirty="0" smtClean="0"/>
              <a:t>For at undgå tilfældigheder</a:t>
            </a:r>
          </a:p>
          <a:p>
            <a:r>
              <a:rPr lang="da-DK" dirty="0" smtClean="0"/>
              <a:t>Standarder kan medvirke til at synligøre indsatsen for omverdenen</a:t>
            </a:r>
          </a:p>
          <a:p>
            <a:r>
              <a:rPr lang="da-DK" dirty="0" smtClean="0"/>
              <a:t>Skal medvirke til at sætte hygiejne på ledelsens dagsorden, få dem til at efterspørge data og til at agere på resultatet af disse</a:t>
            </a:r>
          </a:p>
          <a:p>
            <a:endParaRPr lang="da-DK" dirty="0" smtClean="0"/>
          </a:p>
          <a:p>
            <a:pPr lvl="2"/>
            <a:endParaRPr lang="da-DK" dirty="0" smtClean="0"/>
          </a:p>
        </p:txBody>
      </p:sp>
      <p:sp>
        <p:nvSpPr>
          <p:cNvPr id="7" name="Rektangel 6"/>
          <p:cNvSpPr/>
          <p:nvPr/>
        </p:nvSpPr>
        <p:spPr>
          <a:xfrm>
            <a:off x="4499992" y="3105835"/>
            <a:ext cx="46440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a-DK" b="1" dirty="0" smtClean="0"/>
          </a:p>
          <a:p>
            <a:endParaRPr lang="da-DK" b="1" dirty="0"/>
          </a:p>
          <a:p>
            <a:endParaRPr lang="da-DK" b="1" dirty="0" smtClean="0"/>
          </a:p>
        </p:txBody>
      </p:sp>
    </p:spTree>
    <p:extLst>
      <p:ext uri="{BB962C8B-B14F-4D97-AF65-F5344CB8AC3E}">
        <p14:creationId xmlns:p14="http://schemas.microsoft.com/office/powerpoint/2010/main" val="1301194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KAS_DK">
  <a:themeElements>
    <a:clrScheme name="IKAS">
      <a:dk1>
        <a:srgbClr val="002D6A"/>
      </a:dk1>
      <a:lt1>
        <a:srgbClr val="FFFFFF"/>
      </a:lt1>
      <a:dk2>
        <a:srgbClr val="00B1BA"/>
      </a:dk2>
      <a:lt2>
        <a:srgbClr val="D8E3E9"/>
      </a:lt2>
      <a:accent1>
        <a:srgbClr val="E7FEFF"/>
      </a:accent1>
      <a:accent2>
        <a:srgbClr val="D8E3E9"/>
      </a:accent2>
      <a:accent3>
        <a:srgbClr val="C1D82F"/>
      </a:accent3>
      <a:accent4>
        <a:srgbClr val="00B1BA"/>
      </a:accent4>
      <a:accent5>
        <a:srgbClr val="8FBFFF"/>
      </a:accent5>
      <a:accent6>
        <a:srgbClr val="002D6A"/>
      </a:accent6>
      <a:hlink>
        <a:srgbClr val="0056C8"/>
      </a:hlink>
      <a:folHlink>
        <a:srgbClr val="0056C8"/>
      </a:folHlink>
    </a:clrScheme>
    <a:fontScheme name="IKA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ocTool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cTool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cTool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cTool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cTool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cTool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cTool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cTool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cTool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cTool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cTool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cTool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cTools Template 13">
        <a:dk1>
          <a:srgbClr val="575A5D"/>
        </a:dk1>
        <a:lt1>
          <a:srgbClr val="EBF4FF"/>
        </a:lt1>
        <a:dk2>
          <a:srgbClr val="2F4696"/>
        </a:dk2>
        <a:lt2>
          <a:srgbClr val="808080"/>
        </a:lt2>
        <a:accent1>
          <a:srgbClr val="C2CBEC"/>
        </a:accent1>
        <a:accent2>
          <a:srgbClr val="CCCCFF"/>
        </a:accent2>
        <a:accent3>
          <a:srgbClr val="F3F8FF"/>
        </a:accent3>
        <a:accent4>
          <a:srgbClr val="494C4E"/>
        </a:accent4>
        <a:accent5>
          <a:srgbClr val="DDE2F4"/>
        </a:accent5>
        <a:accent6>
          <a:srgbClr val="B9B9E7"/>
        </a:accent6>
        <a:hlink>
          <a:srgbClr val="2F4696"/>
        </a:hlink>
        <a:folHlink>
          <a:srgbClr val="2F4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cTools Template 14">
        <a:dk1>
          <a:srgbClr val="6D7175"/>
        </a:dk1>
        <a:lt1>
          <a:srgbClr val="EBF4FF"/>
        </a:lt1>
        <a:dk2>
          <a:srgbClr val="2F4696"/>
        </a:dk2>
        <a:lt2>
          <a:srgbClr val="808080"/>
        </a:lt2>
        <a:accent1>
          <a:srgbClr val="C2CBEC"/>
        </a:accent1>
        <a:accent2>
          <a:srgbClr val="CCCCFF"/>
        </a:accent2>
        <a:accent3>
          <a:srgbClr val="F3F8FF"/>
        </a:accent3>
        <a:accent4>
          <a:srgbClr val="5C5F63"/>
        </a:accent4>
        <a:accent5>
          <a:srgbClr val="DDE2F4"/>
        </a:accent5>
        <a:accent6>
          <a:srgbClr val="B9B9E7"/>
        </a:accent6>
        <a:hlink>
          <a:srgbClr val="2F4696"/>
        </a:hlink>
        <a:folHlink>
          <a:srgbClr val="2F4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cTools Template 15">
        <a:dk1>
          <a:srgbClr val="0C8EB2"/>
        </a:dk1>
        <a:lt1>
          <a:srgbClr val="EBF4FF"/>
        </a:lt1>
        <a:dk2>
          <a:srgbClr val="2F4696"/>
        </a:dk2>
        <a:lt2>
          <a:srgbClr val="808080"/>
        </a:lt2>
        <a:accent1>
          <a:srgbClr val="C2CBEC"/>
        </a:accent1>
        <a:accent2>
          <a:srgbClr val="CCCCFF"/>
        </a:accent2>
        <a:accent3>
          <a:srgbClr val="F3F8FF"/>
        </a:accent3>
        <a:accent4>
          <a:srgbClr val="097897"/>
        </a:accent4>
        <a:accent5>
          <a:srgbClr val="DDE2F4"/>
        </a:accent5>
        <a:accent6>
          <a:srgbClr val="B9B9E7"/>
        </a:accent6>
        <a:hlink>
          <a:srgbClr val="2F4696"/>
        </a:hlink>
        <a:folHlink>
          <a:srgbClr val="2F4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cTools Template 16">
        <a:dk1>
          <a:srgbClr val="3485A2"/>
        </a:dk1>
        <a:lt1>
          <a:srgbClr val="EBF4FF"/>
        </a:lt1>
        <a:dk2>
          <a:srgbClr val="2F4696"/>
        </a:dk2>
        <a:lt2>
          <a:srgbClr val="808080"/>
        </a:lt2>
        <a:accent1>
          <a:srgbClr val="C2CBEC"/>
        </a:accent1>
        <a:accent2>
          <a:srgbClr val="CCCCFF"/>
        </a:accent2>
        <a:accent3>
          <a:srgbClr val="F3F8FF"/>
        </a:accent3>
        <a:accent4>
          <a:srgbClr val="2B718A"/>
        </a:accent4>
        <a:accent5>
          <a:srgbClr val="DDE2F4"/>
        </a:accent5>
        <a:accent6>
          <a:srgbClr val="B9B9E7"/>
        </a:accent6>
        <a:hlink>
          <a:srgbClr val="2F4696"/>
        </a:hlink>
        <a:folHlink>
          <a:srgbClr val="2F4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IKAS_DK</Template>
  <TotalTime>1343</TotalTime>
  <Words>1012</Words>
  <Application>Microsoft Office PowerPoint</Application>
  <PresentationFormat>Skærmshow (4:3)</PresentationFormat>
  <Paragraphs>222</Paragraphs>
  <Slides>16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16</vt:i4>
      </vt:variant>
    </vt:vector>
  </HeadingPairs>
  <TitlesOfParts>
    <vt:vector size="17" baseType="lpstr">
      <vt:lpstr>IKAS_DK</vt:lpstr>
      <vt:lpstr>Viden indbygget i hverdagen - arbejdet med standarder og kvalitet</vt:lpstr>
      <vt:lpstr>Debatten om hygiejne er ikke ny – men yderst aktuel</vt:lpstr>
      <vt:lpstr>Avisoverskrifter 2013</vt:lpstr>
      <vt:lpstr>Spiller viden, standarder og kvalitet sammen i relation til hygiejne? </vt:lpstr>
      <vt:lpstr>Om DDKM?</vt:lpstr>
      <vt:lpstr>DDKM understøtter implementering af kendt viden</vt:lpstr>
      <vt:lpstr>Kvalitet </vt:lpstr>
      <vt:lpstr>Hvad forstår vi ved kvalitet? </vt:lpstr>
      <vt:lpstr>Hvorfor en standard? </vt:lpstr>
      <vt:lpstr>DDKM og krav til hygiejne</vt:lpstr>
      <vt:lpstr>DDKM og kommunerne</vt:lpstr>
      <vt:lpstr>Hygiejne – en væsentlig del af DDKM</vt:lpstr>
      <vt:lpstr>Der er hygiejne relevante krav i andre standarder end hygiejnestandarderne</vt:lpstr>
      <vt:lpstr>Hvad skal til for  at viden, standarder og kvalitet spiller sammen ?</vt:lpstr>
      <vt:lpstr>Spiller viden, standarder og kvalitet sammen? </vt:lpstr>
      <vt:lpstr>Tak for jeres opmærksomhed </vt:lpstr>
    </vt:vector>
  </TitlesOfParts>
  <Company>IKAS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 Danske Kvalitetsmodel</dc:title>
  <dc:creator>mjon</dc:creator>
  <cp:lastModifiedBy>Anne Mette Villadsen</cp:lastModifiedBy>
  <cp:revision>73</cp:revision>
  <cp:lastPrinted>2013-09-20T11:29:53Z</cp:lastPrinted>
  <dcterms:created xsi:type="dcterms:W3CDTF">2011-02-10T09:24:07Z</dcterms:created>
  <dcterms:modified xsi:type="dcterms:W3CDTF">2013-09-23T21:20:29Z</dcterms:modified>
</cp:coreProperties>
</file>