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0"/>
  </p:notesMasterIdLst>
  <p:handoutMasterIdLst>
    <p:handoutMasterId r:id="rId71"/>
  </p:handoutMasterIdLst>
  <p:sldIdLst>
    <p:sldId id="281" r:id="rId2"/>
    <p:sldId id="496" r:id="rId3"/>
    <p:sldId id="283" r:id="rId4"/>
    <p:sldId id="508" r:id="rId5"/>
    <p:sldId id="330" r:id="rId6"/>
    <p:sldId id="292" r:id="rId7"/>
    <p:sldId id="424" r:id="rId8"/>
    <p:sldId id="427" r:id="rId9"/>
    <p:sldId id="507" r:id="rId10"/>
    <p:sldId id="430" r:id="rId11"/>
    <p:sldId id="497" r:id="rId12"/>
    <p:sldId id="460" r:id="rId13"/>
    <p:sldId id="461" r:id="rId14"/>
    <p:sldId id="458" r:id="rId15"/>
    <p:sldId id="459" r:id="rId16"/>
    <p:sldId id="536" r:id="rId17"/>
    <p:sldId id="339" r:id="rId18"/>
    <p:sldId id="462" r:id="rId19"/>
    <p:sldId id="463" r:id="rId20"/>
    <p:sldId id="498" r:id="rId21"/>
    <p:sldId id="465" r:id="rId22"/>
    <p:sldId id="432" r:id="rId23"/>
    <p:sldId id="433" r:id="rId24"/>
    <p:sldId id="466" r:id="rId25"/>
    <p:sldId id="450" r:id="rId26"/>
    <p:sldId id="499" r:id="rId27"/>
    <p:sldId id="439" r:id="rId28"/>
    <p:sldId id="529" r:id="rId29"/>
    <p:sldId id="530" r:id="rId30"/>
    <p:sldId id="531" r:id="rId31"/>
    <p:sldId id="532" r:id="rId32"/>
    <p:sldId id="533" r:id="rId33"/>
    <p:sldId id="534" r:id="rId34"/>
    <p:sldId id="535" r:id="rId35"/>
    <p:sldId id="501" r:id="rId36"/>
    <p:sldId id="502" r:id="rId37"/>
    <p:sldId id="500" r:id="rId38"/>
    <p:sldId id="503" r:id="rId39"/>
    <p:sldId id="516" r:id="rId40"/>
    <p:sldId id="517" r:id="rId41"/>
    <p:sldId id="518" r:id="rId42"/>
    <p:sldId id="519" r:id="rId43"/>
    <p:sldId id="520" r:id="rId44"/>
    <p:sldId id="521" r:id="rId45"/>
    <p:sldId id="522" r:id="rId46"/>
    <p:sldId id="523" r:id="rId47"/>
    <p:sldId id="524" r:id="rId48"/>
    <p:sldId id="490" r:id="rId49"/>
    <p:sldId id="491" r:id="rId50"/>
    <p:sldId id="478" r:id="rId51"/>
    <p:sldId id="482" r:id="rId52"/>
    <p:sldId id="525" r:id="rId53"/>
    <p:sldId id="526" r:id="rId54"/>
    <p:sldId id="527" r:id="rId55"/>
    <p:sldId id="528" r:id="rId56"/>
    <p:sldId id="492" r:id="rId57"/>
    <p:sldId id="504" r:id="rId58"/>
    <p:sldId id="505" r:id="rId59"/>
    <p:sldId id="493" r:id="rId60"/>
    <p:sldId id="361" r:id="rId61"/>
    <p:sldId id="495" r:id="rId62"/>
    <p:sldId id="362" r:id="rId63"/>
    <p:sldId id="366" r:id="rId64"/>
    <p:sldId id="373" r:id="rId65"/>
    <p:sldId id="374" r:id="rId66"/>
    <p:sldId id="506" r:id="rId67"/>
    <p:sldId id="484" r:id="rId68"/>
    <p:sldId id="485" r:id="rId69"/>
  </p:sldIdLst>
  <p:sldSz cx="9144000" cy="6858000" type="screen4x3"/>
  <p:notesSz cx="6858000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5FF"/>
    <a:srgbClr val="99CCFF"/>
    <a:srgbClr val="6699FF"/>
    <a:srgbClr val="9CBBEE"/>
    <a:srgbClr val="0000FF"/>
    <a:srgbClr val="FF99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9" autoAdjust="0"/>
    <p:restoredTop sz="93846" autoAdjust="0"/>
  </p:normalViewPr>
  <p:slideViewPr>
    <p:cSldViewPr>
      <p:cViewPr>
        <p:scale>
          <a:sx n="100" d="100"/>
          <a:sy n="100" d="100"/>
        </p:scale>
        <p:origin x="-1848" y="-216"/>
      </p:cViewPr>
      <p:guideLst>
        <p:guide orient="horz" pos="346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3300" y="-90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ppe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ppe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rk.bockmuehl\BioScience%20&amp;%20Health\Projektarbeiten\Projekt%202011\Auswertung%20db%20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rk.bockmuehl\BioScience%20&amp;%20Health\Projektarbeiten\Projekt%202011\Auswertung%20db%20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rk.bockmuehl\BioScience%20&amp;%20Health\Projektarbeiten\Projekt%202011\Auswertung%20db%20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B\Desktop\MikrobiologischeWirkungVonHygienesp&#252;lern%20-%20Kopi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48774112817874"/>
          <c:y val="2.6105807353206723E-2"/>
          <c:w val="0.65810276679841895"/>
          <c:h val="0.6835106382978722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at home</c:v>
                </c:pt>
              </c:strCache>
            </c:strRef>
          </c:tx>
          <c:spPr>
            <a:solidFill>
              <a:srgbClr val="0070C0"/>
            </a:solidFill>
            <a:ln w="20393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Tabelle1!$A$2:$A$6</c:f>
              <c:strCache>
                <c:ptCount val="5"/>
                <c:pt idx="0">
                  <c:v>Norovirus</c:v>
                </c:pt>
                <c:pt idx="1">
                  <c:v>Rotavirus</c:v>
                </c:pt>
                <c:pt idx="2">
                  <c:v>Salmonella</c:v>
                </c:pt>
                <c:pt idx="3">
                  <c:v>Campylobacter</c:v>
                </c:pt>
                <c:pt idx="4">
                  <c:v>Hepatitis A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395</c:v>
                </c:pt>
                <c:pt idx="1">
                  <c:v>1338</c:v>
                </c:pt>
                <c:pt idx="2">
                  <c:v>1993</c:v>
                </c:pt>
                <c:pt idx="3">
                  <c:v>758</c:v>
                </c:pt>
                <c:pt idx="4">
                  <c:v>102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outside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  <a:ln w="20393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Tabelle1!$A$2:$A$6</c:f>
              <c:strCache>
                <c:ptCount val="5"/>
                <c:pt idx="0">
                  <c:v>Norovirus</c:v>
                </c:pt>
                <c:pt idx="1">
                  <c:v>Rotavirus</c:v>
                </c:pt>
                <c:pt idx="2">
                  <c:v>Salmonella</c:v>
                </c:pt>
                <c:pt idx="3">
                  <c:v>Campylobacter</c:v>
                </c:pt>
                <c:pt idx="4">
                  <c:v>Hepatitis A</c:v>
                </c:pt>
              </c:strCache>
            </c:str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2746</c:v>
                </c:pt>
                <c:pt idx="1">
                  <c:v>647</c:v>
                </c:pt>
                <c:pt idx="2">
                  <c:v>710</c:v>
                </c:pt>
                <c:pt idx="3">
                  <c:v>247</c:v>
                </c:pt>
                <c:pt idx="4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333184"/>
        <c:axId val="32343168"/>
      </c:barChart>
      <c:catAx>
        <c:axId val="32333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5098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5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32343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343168"/>
        <c:scaling>
          <c:orientation val="minMax"/>
        </c:scaling>
        <c:delete val="0"/>
        <c:axPos val="l"/>
        <c:majorGridlines>
          <c:spPr>
            <a:ln w="5098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509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32333184"/>
        <c:crosses val="autoZero"/>
        <c:crossBetween val="between"/>
      </c:valAx>
      <c:spPr>
        <a:solidFill>
          <a:srgbClr val="C0C0C0"/>
        </a:solidFill>
        <a:ln w="20393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</c:legendEntry>
      <c:legendEntry>
        <c:idx val="1"/>
        <c:txPr>
          <a:bodyPr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</c:legendEntry>
      <c:layout>
        <c:manualLayout>
          <c:xMode val="edge"/>
          <c:yMode val="edge"/>
          <c:x val="0.8162055335968379"/>
          <c:y val="0.34042553191489361"/>
          <c:w val="0.17588932806324112"/>
          <c:h val="0.11436170212765957"/>
        </c:manualLayout>
      </c:layout>
      <c:overlay val="0"/>
      <c:spPr>
        <a:solidFill>
          <a:srgbClr val="FFFFFF"/>
        </a:solidFill>
        <a:ln w="5098">
          <a:solidFill>
            <a:srgbClr val="000000"/>
          </a:solidFill>
          <a:prstDash val="solid"/>
        </a:ln>
      </c:spPr>
      <c:txPr>
        <a:bodyPr/>
        <a:lstStyle/>
        <a:p>
          <a:pPr>
            <a:defRPr sz="1397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Tabelle3!$B$2</c:f>
              <c:strCache>
                <c:ptCount val="1"/>
                <c:pt idx="0">
                  <c:v>Wasser</c:v>
                </c:pt>
              </c:strCache>
            </c:strRef>
          </c:tx>
          <c:invertIfNegative val="0"/>
          <c:cat>
            <c:numRef>
              <c:f>Tabelle3!$A$3:$A$7</c:f>
              <c:numCache>
                <c:formatCode>General</c:formatCode>
                <c:ptCount val="5"/>
                <c:pt idx="0">
                  <c:v>47</c:v>
                </c:pt>
                <c:pt idx="1">
                  <c:v>50</c:v>
                </c:pt>
                <c:pt idx="2">
                  <c:v>53</c:v>
                </c:pt>
                <c:pt idx="3">
                  <c:v>57</c:v>
                </c:pt>
                <c:pt idx="4">
                  <c:v>60</c:v>
                </c:pt>
              </c:numCache>
            </c:numRef>
          </c:cat>
          <c:val>
            <c:numRef>
              <c:f>Tabelle3!$B$3:$B$7</c:f>
              <c:numCache>
                <c:formatCode>General</c:formatCode>
                <c:ptCount val="5"/>
                <c:pt idx="0">
                  <c:v>60</c:v>
                </c:pt>
                <c:pt idx="1">
                  <c:v>60</c:v>
                </c:pt>
                <c:pt idx="2">
                  <c:v>35.299999999999997</c:v>
                </c:pt>
                <c:pt idx="3">
                  <c:v>16.2</c:v>
                </c:pt>
                <c:pt idx="4">
                  <c:v>7.5</c:v>
                </c:pt>
              </c:numCache>
            </c:numRef>
          </c:val>
        </c:ser>
        <c:ser>
          <c:idx val="1"/>
          <c:order val="1"/>
          <c:tx>
            <c:strRef>
              <c:f>Tabelle3!$C$2</c:f>
              <c:strCache>
                <c:ptCount val="1"/>
                <c:pt idx="0">
                  <c:v>Wasser + Spülmittel</c:v>
                </c:pt>
              </c:strCache>
            </c:strRef>
          </c:tx>
          <c:invertIfNegative val="0"/>
          <c:cat>
            <c:numRef>
              <c:f>Tabelle3!$A$3:$A$7</c:f>
              <c:numCache>
                <c:formatCode>General</c:formatCode>
                <c:ptCount val="5"/>
                <c:pt idx="0">
                  <c:v>47</c:v>
                </c:pt>
                <c:pt idx="1">
                  <c:v>50</c:v>
                </c:pt>
                <c:pt idx="2">
                  <c:v>53</c:v>
                </c:pt>
                <c:pt idx="3">
                  <c:v>57</c:v>
                </c:pt>
                <c:pt idx="4">
                  <c:v>60</c:v>
                </c:pt>
              </c:numCache>
            </c:numRef>
          </c:cat>
          <c:val>
            <c:numRef>
              <c:f>Tabelle3!$C$3:$C$7</c:f>
              <c:numCache>
                <c:formatCode>General</c:formatCode>
                <c:ptCount val="5"/>
                <c:pt idx="0">
                  <c:v>60</c:v>
                </c:pt>
                <c:pt idx="1">
                  <c:v>60</c:v>
                </c:pt>
                <c:pt idx="2">
                  <c:v>18.5</c:v>
                </c:pt>
                <c:pt idx="3">
                  <c:v>11.8</c:v>
                </c:pt>
                <c:pt idx="4">
                  <c:v>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281280"/>
        <c:axId val="45284736"/>
      </c:barChart>
      <c:catAx>
        <c:axId val="45281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5284736"/>
        <c:crosses val="autoZero"/>
        <c:auto val="1"/>
        <c:lblAlgn val="ctr"/>
        <c:lblOffset val="100"/>
        <c:noMultiLvlLbl val="0"/>
      </c:catAx>
      <c:valAx>
        <c:axId val="45284736"/>
        <c:scaling>
          <c:orientation val="minMax"/>
          <c:max val="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281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Tabelle1!$A$5</c:f>
              <c:strCache>
                <c:ptCount val="1"/>
                <c:pt idx="0">
                  <c:v>°C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Tabelle1!$B$4:$I$4</c:f>
              <c:numCache>
                <c:formatCode>General</c:formatCode>
                <c:ptCount val="8"/>
                <c:pt idx="0">
                  <c:v>1972</c:v>
                </c:pt>
                <c:pt idx="1">
                  <c:v>1987</c:v>
                </c:pt>
                <c:pt idx="2">
                  <c:v>1996</c:v>
                </c:pt>
                <c:pt idx="3">
                  <c:v>2001</c:v>
                </c:pt>
                <c:pt idx="4">
                  <c:v>2005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</c:numCache>
            </c:numRef>
          </c:cat>
          <c:val>
            <c:numRef>
              <c:f>Tabelle1!$B$5:$I$5</c:f>
              <c:numCache>
                <c:formatCode>General</c:formatCode>
                <c:ptCount val="8"/>
                <c:pt idx="0">
                  <c:v>63</c:v>
                </c:pt>
                <c:pt idx="1">
                  <c:v>54</c:v>
                </c:pt>
                <c:pt idx="2">
                  <c:v>49</c:v>
                </c:pt>
                <c:pt idx="3">
                  <c:v>49</c:v>
                </c:pt>
                <c:pt idx="4">
                  <c:v>46</c:v>
                </c:pt>
                <c:pt idx="5">
                  <c:v>47</c:v>
                </c:pt>
                <c:pt idx="6">
                  <c:v>47</c:v>
                </c:pt>
                <c:pt idx="7">
                  <c:v>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676096"/>
        <c:axId val="76677888"/>
      </c:lineChart>
      <c:lineChart>
        <c:grouping val="standard"/>
        <c:varyColors val="0"/>
        <c:ser>
          <c:idx val="2"/>
          <c:order val="1"/>
          <c:tx>
            <c:strRef>
              <c:f>Tabelle1!$A$6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Tabelle1!$B$4:$I$4</c:f>
              <c:numCache>
                <c:formatCode>General</c:formatCode>
                <c:ptCount val="8"/>
                <c:pt idx="0">
                  <c:v>1972</c:v>
                </c:pt>
                <c:pt idx="1">
                  <c:v>1987</c:v>
                </c:pt>
                <c:pt idx="2">
                  <c:v>1996</c:v>
                </c:pt>
                <c:pt idx="3">
                  <c:v>2001</c:v>
                </c:pt>
                <c:pt idx="4">
                  <c:v>2005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</c:numCache>
            </c:numRef>
          </c:cat>
          <c:val>
            <c:numRef>
              <c:f>Tabelle1!$B$6:$I$6</c:f>
              <c:numCache>
                <c:formatCode>General</c:formatCode>
                <c:ptCount val="8"/>
                <c:pt idx="0">
                  <c:v>62</c:v>
                </c:pt>
                <c:pt idx="1">
                  <c:v>53</c:v>
                </c:pt>
                <c:pt idx="2">
                  <c:v>44</c:v>
                </c:pt>
                <c:pt idx="3">
                  <c:v>43</c:v>
                </c:pt>
                <c:pt idx="4">
                  <c:v>36</c:v>
                </c:pt>
                <c:pt idx="5">
                  <c:v>35</c:v>
                </c:pt>
                <c:pt idx="6">
                  <c:v>35</c:v>
                </c:pt>
                <c:pt idx="7">
                  <c:v>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681216"/>
        <c:axId val="76679424"/>
      </c:lineChart>
      <c:catAx>
        <c:axId val="76676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de-DE"/>
          </a:p>
        </c:txPr>
        <c:crossAx val="76677888"/>
        <c:crosses val="autoZero"/>
        <c:auto val="1"/>
        <c:lblAlgn val="ctr"/>
        <c:lblOffset val="100"/>
        <c:noMultiLvlLbl val="0"/>
      </c:catAx>
      <c:valAx>
        <c:axId val="76677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rgbClr val="FF0000"/>
                </a:solidFill>
              </a:defRPr>
            </a:pPr>
            <a:endParaRPr lang="de-DE"/>
          </a:p>
        </c:txPr>
        <c:crossAx val="76676096"/>
        <c:crosses val="autoZero"/>
        <c:crossBetween val="between"/>
      </c:valAx>
      <c:valAx>
        <c:axId val="76679424"/>
        <c:scaling>
          <c:orientation val="minMax"/>
          <c:max val="10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tx2">
                    <a:lumMod val="60000"/>
                    <a:lumOff val="40000"/>
                  </a:schemeClr>
                </a:solidFill>
              </a:defRPr>
            </a:pPr>
            <a:endParaRPr lang="de-DE"/>
          </a:p>
        </c:txPr>
        <c:crossAx val="76681216"/>
        <c:crosses val="max"/>
        <c:crossBetween val="between"/>
      </c:valAx>
      <c:catAx>
        <c:axId val="76681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667942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x"/>
            <c:size val="7"/>
            <c:spPr>
              <a:solidFill>
                <a:schemeClr val="tx1"/>
              </a:solidFill>
              <a:ln>
                <a:noFill/>
              </a:ln>
            </c:spPr>
          </c:marker>
          <c:xVal>
            <c:strRef>
              <c:f>Tabelle1!$A$2:$A$4</c:f>
              <c:strCache>
                <c:ptCount val="3"/>
                <c:pt idx="0">
                  <c:v>vorher</c:v>
                </c:pt>
                <c:pt idx="1">
                  <c:v>nachher</c:v>
                </c:pt>
                <c:pt idx="2">
                  <c:v>trocken</c:v>
                </c:pt>
              </c:strCache>
            </c:strRef>
          </c:xVal>
          <c:yVal>
            <c:numRef>
              <c:f>Tabelle1!$C$2:$C$4</c:f>
              <c:numCache>
                <c:formatCode>General</c:formatCode>
                <c:ptCount val="3"/>
                <c:pt idx="0">
                  <c:v>5422</c:v>
                </c:pt>
                <c:pt idx="1">
                  <c:v>1018</c:v>
                </c:pt>
                <c:pt idx="2">
                  <c:v>100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x"/>
            <c:size val="7"/>
            <c:spPr>
              <a:solidFill>
                <a:schemeClr val="tx1"/>
              </a:solidFill>
              <a:ln>
                <a:noFill/>
              </a:ln>
            </c:spPr>
          </c:marker>
          <c:xVal>
            <c:strRef>
              <c:f>Tabelle1!$A$2:$A$4</c:f>
              <c:strCache>
                <c:ptCount val="3"/>
                <c:pt idx="0">
                  <c:v>vorher</c:v>
                </c:pt>
                <c:pt idx="1">
                  <c:v>nachher</c:v>
                </c:pt>
                <c:pt idx="2">
                  <c:v>trocken</c:v>
                </c:pt>
              </c:strCache>
            </c:strRef>
          </c:xVal>
          <c:yVal>
            <c:numRef>
              <c:f>Tabelle1!$D$2:$D$4</c:f>
              <c:numCache>
                <c:formatCode>General</c:formatCode>
                <c:ptCount val="3"/>
                <c:pt idx="0">
                  <c:v>70</c:v>
                </c:pt>
                <c:pt idx="1">
                  <c:v>363</c:v>
                </c:pt>
                <c:pt idx="2">
                  <c:v>67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x"/>
            <c:size val="7"/>
            <c:spPr>
              <a:solidFill>
                <a:schemeClr val="tx1"/>
              </a:solidFill>
              <a:ln>
                <a:noFill/>
              </a:ln>
            </c:spPr>
          </c:marker>
          <c:xVal>
            <c:strRef>
              <c:f>Tabelle1!$A$2:$A$4</c:f>
              <c:strCache>
                <c:ptCount val="3"/>
                <c:pt idx="0">
                  <c:v>vorher</c:v>
                </c:pt>
                <c:pt idx="1">
                  <c:v>nachher</c:v>
                </c:pt>
                <c:pt idx="2">
                  <c:v>trocken</c:v>
                </c:pt>
              </c:strCache>
            </c:strRef>
          </c:xVal>
          <c:yVal>
            <c:numRef>
              <c:f>Tabelle1!$E$2:$E$4</c:f>
              <c:numCache>
                <c:formatCode>General</c:formatCode>
                <c:ptCount val="3"/>
                <c:pt idx="0">
                  <c:v>376</c:v>
                </c:pt>
                <c:pt idx="1">
                  <c:v>147</c:v>
                </c:pt>
                <c:pt idx="2">
                  <c:v>72</c:v>
                </c:pt>
              </c:numCache>
            </c:numRef>
          </c:yVal>
          <c:smooth val="0"/>
        </c:ser>
        <c:ser>
          <c:idx val="3"/>
          <c:order val="3"/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noFill/>
              </a:ln>
            </c:spPr>
          </c:marker>
          <c:xVal>
            <c:strRef>
              <c:f>Tabelle1!$A$2:$A$4</c:f>
              <c:strCache>
                <c:ptCount val="3"/>
                <c:pt idx="0">
                  <c:v>vorher</c:v>
                </c:pt>
                <c:pt idx="1">
                  <c:v>nachher</c:v>
                </c:pt>
                <c:pt idx="2">
                  <c:v>trocken</c:v>
                </c:pt>
              </c:strCache>
            </c:strRef>
          </c:xVal>
          <c:yVal>
            <c:numRef>
              <c:f>Tabelle1!$F$2:$F$4</c:f>
              <c:numCache>
                <c:formatCode>General</c:formatCode>
                <c:ptCount val="3"/>
                <c:pt idx="0">
                  <c:v>89</c:v>
                </c:pt>
                <c:pt idx="1">
                  <c:v>4804</c:v>
                </c:pt>
                <c:pt idx="2">
                  <c:v>51</c:v>
                </c:pt>
              </c:numCache>
            </c:numRef>
          </c:yVal>
          <c:smooth val="0"/>
        </c:ser>
        <c:ser>
          <c:idx val="4"/>
          <c:order val="4"/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noFill/>
              </a:ln>
            </c:spPr>
          </c:marker>
          <c:xVal>
            <c:strRef>
              <c:f>Tabelle1!$A$2:$A$4</c:f>
              <c:strCache>
                <c:ptCount val="3"/>
                <c:pt idx="0">
                  <c:v>vorher</c:v>
                </c:pt>
                <c:pt idx="1">
                  <c:v>nachher</c:v>
                </c:pt>
                <c:pt idx="2">
                  <c:v>trocken</c:v>
                </c:pt>
              </c:strCache>
            </c:strRef>
          </c:xVal>
          <c:yVal>
            <c:numRef>
              <c:f>Tabelle1!$G$2:$G$4</c:f>
              <c:numCache>
                <c:formatCode>General</c:formatCode>
                <c:ptCount val="3"/>
                <c:pt idx="0">
                  <c:v>104</c:v>
                </c:pt>
                <c:pt idx="1">
                  <c:v>806</c:v>
                </c:pt>
                <c:pt idx="2">
                  <c:v>72</c:v>
                </c:pt>
              </c:numCache>
            </c:numRef>
          </c:yVal>
          <c:smooth val="0"/>
        </c:ser>
        <c:ser>
          <c:idx val="5"/>
          <c:order val="5"/>
          <c:spPr>
            <a:ln w="28575">
              <a:noFill/>
            </a:ln>
          </c:spPr>
          <c:marker>
            <c:symbol val="x"/>
            <c:size val="7"/>
            <c:spPr>
              <a:solidFill>
                <a:schemeClr val="tx1"/>
              </a:solidFill>
              <a:ln>
                <a:noFill/>
              </a:ln>
            </c:spPr>
          </c:marker>
          <c:xVal>
            <c:strRef>
              <c:f>Tabelle1!$A$2:$A$4</c:f>
              <c:strCache>
                <c:ptCount val="3"/>
                <c:pt idx="0">
                  <c:v>vorher</c:v>
                </c:pt>
                <c:pt idx="1">
                  <c:v>nachher</c:v>
                </c:pt>
                <c:pt idx="2">
                  <c:v>trocken</c:v>
                </c:pt>
              </c:strCache>
            </c:strRef>
          </c:xVal>
          <c:yVal>
            <c:numRef>
              <c:f>Tabelle1!$H$2:$H$4</c:f>
              <c:numCache>
                <c:formatCode>General</c:formatCode>
                <c:ptCount val="3"/>
                <c:pt idx="0">
                  <c:v>129</c:v>
                </c:pt>
                <c:pt idx="1">
                  <c:v>15825</c:v>
                </c:pt>
                <c:pt idx="2">
                  <c:v>4575</c:v>
                </c:pt>
              </c:numCache>
            </c:numRef>
          </c:yVal>
          <c:smooth val="0"/>
        </c:ser>
        <c:ser>
          <c:idx val="6"/>
          <c:order val="6"/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noFill/>
              </a:ln>
            </c:spPr>
          </c:marker>
          <c:dPt>
            <c:idx val="1"/>
            <c:marker>
              <c:spPr>
                <a:solidFill>
                  <a:srgbClr val="0070C0"/>
                </a:solidFill>
                <a:ln>
                  <a:noFill/>
                </a:ln>
              </c:spPr>
            </c:marker>
            <c:bubble3D val="0"/>
          </c:dPt>
          <c:xVal>
            <c:strRef>
              <c:f>Tabelle1!$A$2:$A$4</c:f>
              <c:strCache>
                <c:ptCount val="3"/>
                <c:pt idx="0">
                  <c:v>vorher</c:v>
                </c:pt>
                <c:pt idx="1">
                  <c:v>nachher</c:v>
                </c:pt>
                <c:pt idx="2">
                  <c:v>trocken</c:v>
                </c:pt>
              </c:strCache>
            </c:strRef>
          </c:xVal>
          <c:yVal>
            <c:numRef>
              <c:f>Tabelle1!$I$2:$I$4</c:f>
              <c:numCache>
                <c:formatCode>General</c:formatCode>
                <c:ptCount val="3"/>
                <c:pt idx="1">
                  <c:v>142.16999999999999</c:v>
                </c:pt>
              </c:numCache>
            </c:numRef>
          </c:yVal>
          <c:smooth val="0"/>
        </c:ser>
        <c:ser>
          <c:idx val="7"/>
          <c:order val="7"/>
          <c:spPr>
            <a:ln w="28575">
              <a:noFill/>
            </a:ln>
          </c:spPr>
          <c:marker>
            <c:symbol val="x"/>
            <c:size val="7"/>
            <c:spPr>
              <a:solidFill>
                <a:srgbClr val="FF0000"/>
              </a:solidFill>
              <a:ln>
                <a:noFill/>
              </a:ln>
            </c:spPr>
          </c:marker>
          <c:xVal>
            <c:strRef>
              <c:f>Tabelle1!$A$2:$A$4</c:f>
              <c:strCache>
                <c:ptCount val="3"/>
                <c:pt idx="0">
                  <c:v>vorher</c:v>
                </c:pt>
                <c:pt idx="1">
                  <c:v>nachher</c:v>
                </c:pt>
                <c:pt idx="2">
                  <c:v>trocken</c:v>
                </c:pt>
              </c:strCache>
            </c:strRef>
          </c:xVal>
          <c:yVal>
            <c:numRef>
              <c:f>Tabelle1!$J$2:$J$4</c:f>
              <c:numCache>
                <c:formatCode>General</c:formatCode>
                <c:ptCount val="3"/>
                <c:pt idx="0">
                  <c:v>885.4</c:v>
                </c:pt>
                <c:pt idx="1">
                  <c:v>3333.14</c:v>
                </c:pt>
                <c:pt idx="2">
                  <c:v>763.85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012352"/>
        <c:axId val="77026816"/>
      </c:scatterChart>
      <c:valAx>
        <c:axId val="77012352"/>
        <c:scaling>
          <c:orientation val="minMax"/>
        </c:scaling>
        <c:delete val="0"/>
        <c:axPos val="b"/>
        <c:majorTickMark val="none"/>
        <c:minorTickMark val="none"/>
        <c:tickLblPos val="none"/>
        <c:crossAx val="77026816"/>
        <c:crosses val="autoZero"/>
        <c:crossBetween val="midCat"/>
      </c:valAx>
      <c:valAx>
        <c:axId val="77026816"/>
        <c:scaling>
          <c:logBase val="10"/>
          <c:orientation val="minMax"/>
          <c:min val="1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de-DE"/>
          </a:p>
        </c:txPr>
        <c:crossAx val="77012352"/>
        <c:crosses val="autoZero"/>
        <c:crossBetween val="midCat"/>
      </c:valAx>
      <c:spPr>
        <a:scene3d>
          <a:camera prst="orthographicFront"/>
          <a:lightRig rig="threePt" dir="t"/>
        </a:scene3d>
        <a:sp3d prstMaterial="flat">
          <a:bevelT w="0" h="0"/>
          <a:bevelB w="12700" h="0"/>
        </a:sp3d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x"/>
            <c:size val="7"/>
            <c:spPr>
              <a:solidFill>
                <a:schemeClr val="tx1"/>
              </a:solidFill>
              <a:ln>
                <a:noFill/>
              </a:ln>
            </c:spPr>
          </c:marker>
          <c:xVal>
            <c:strRef>
              <c:f>Tabelle1!$A$2:$A$4</c:f>
              <c:strCache>
                <c:ptCount val="3"/>
                <c:pt idx="0">
                  <c:v>vorher</c:v>
                </c:pt>
                <c:pt idx="1">
                  <c:v>nachher</c:v>
                </c:pt>
                <c:pt idx="2">
                  <c:v>trocken</c:v>
                </c:pt>
              </c:strCache>
            </c:strRef>
          </c:xVal>
          <c:yVal>
            <c:numRef>
              <c:f>Tabelle1!$C$2:$C$4</c:f>
              <c:numCache>
                <c:formatCode>General</c:formatCode>
                <c:ptCount val="3"/>
                <c:pt idx="0">
                  <c:v>5422</c:v>
                </c:pt>
                <c:pt idx="1">
                  <c:v>1018</c:v>
                </c:pt>
                <c:pt idx="2">
                  <c:v>100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x"/>
            <c:size val="7"/>
            <c:spPr>
              <a:solidFill>
                <a:schemeClr val="tx1"/>
              </a:solidFill>
              <a:ln>
                <a:noFill/>
              </a:ln>
            </c:spPr>
          </c:marker>
          <c:xVal>
            <c:strRef>
              <c:f>Tabelle1!$A$2:$A$4</c:f>
              <c:strCache>
                <c:ptCount val="3"/>
                <c:pt idx="0">
                  <c:v>vorher</c:v>
                </c:pt>
                <c:pt idx="1">
                  <c:v>nachher</c:v>
                </c:pt>
                <c:pt idx="2">
                  <c:v>trocken</c:v>
                </c:pt>
              </c:strCache>
            </c:strRef>
          </c:xVal>
          <c:yVal>
            <c:numRef>
              <c:f>Tabelle1!$D$2:$D$4</c:f>
              <c:numCache>
                <c:formatCode>General</c:formatCode>
                <c:ptCount val="3"/>
                <c:pt idx="0">
                  <c:v>70</c:v>
                </c:pt>
                <c:pt idx="1">
                  <c:v>363</c:v>
                </c:pt>
                <c:pt idx="2">
                  <c:v>67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x"/>
            <c:size val="7"/>
            <c:spPr>
              <a:solidFill>
                <a:schemeClr val="tx1"/>
              </a:solidFill>
              <a:ln>
                <a:noFill/>
              </a:ln>
            </c:spPr>
          </c:marker>
          <c:xVal>
            <c:strRef>
              <c:f>Tabelle1!$A$2:$A$4</c:f>
              <c:strCache>
                <c:ptCount val="3"/>
                <c:pt idx="0">
                  <c:v>vorher</c:v>
                </c:pt>
                <c:pt idx="1">
                  <c:v>nachher</c:v>
                </c:pt>
                <c:pt idx="2">
                  <c:v>trocken</c:v>
                </c:pt>
              </c:strCache>
            </c:strRef>
          </c:xVal>
          <c:yVal>
            <c:numRef>
              <c:f>Tabelle1!$E$2:$E$4</c:f>
              <c:numCache>
                <c:formatCode>General</c:formatCode>
                <c:ptCount val="3"/>
                <c:pt idx="0">
                  <c:v>376</c:v>
                </c:pt>
                <c:pt idx="1">
                  <c:v>147</c:v>
                </c:pt>
                <c:pt idx="2">
                  <c:v>72</c:v>
                </c:pt>
              </c:numCache>
            </c:numRef>
          </c:yVal>
          <c:smooth val="0"/>
        </c:ser>
        <c:ser>
          <c:idx val="3"/>
          <c:order val="3"/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noFill/>
              </a:ln>
            </c:spPr>
          </c:marker>
          <c:xVal>
            <c:strRef>
              <c:f>Tabelle1!$A$2:$A$4</c:f>
              <c:strCache>
                <c:ptCount val="3"/>
                <c:pt idx="0">
                  <c:v>vorher</c:v>
                </c:pt>
                <c:pt idx="1">
                  <c:v>nachher</c:v>
                </c:pt>
                <c:pt idx="2">
                  <c:v>trocken</c:v>
                </c:pt>
              </c:strCache>
            </c:strRef>
          </c:xVal>
          <c:yVal>
            <c:numRef>
              <c:f>Tabelle1!$F$2:$F$4</c:f>
              <c:numCache>
                <c:formatCode>General</c:formatCode>
                <c:ptCount val="3"/>
                <c:pt idx="0">
                  <c:v>89</c:v>
                </c:pt>
                <c:pt idx="1">
                  <c:v>4804</c:v>
                </c:pt>
                <c:pt idx="2">
                  <c:v>51</c:v>
                </c:pt>
              </c:numCache>
            </c:numRef>
          </c:yVal>
          <c:smooth val="0"/>
        </c:ser>
        <c:ser>
          <c:idx val="4"/>
          <c:order val="4"/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noFill/>
              </a:ln>
            </c:spPr>
          </c:marker>
          <c:xVal>
            <c:strRef>
              <c:f>Tabelle1!$A$2:$A$4</c:f>
              <c:strCache>
                <c:ptCount val="3"/>
                <c:pt idx="0">
                  <c:v>vorher</c:v>
                </c:pt>
                <c:pt idx="1">
                  <c:v>nachher</c:v>
                </c:pt>
                <c:pt idx="2">
                  <c:v>trocken</c:v>
                </c:pt>
              </c:strCache>
            </c:strRef>
          </c:xVal>
          <c:yVal>
            <c:numRef>
              <c:f>Tabelle1!$G$2:$G$4</c:f>
              <c:numCache>
                <c:formatCode>General</c:formatCode>
                <c:ptCount val="3"/>
                <c:pt idx="0">
                  <c:v>104</c:v>
                </c:pt>
                <c:pt idx="1">
                  <c:v>806</c:v>
                </c:pt>
                <c:pt idx="2">
                  <c:v>72</c:v>
                </c:pt>
              </c:numCache>
            </c:numRef>
          </c:yVal>
          <c:smooth val="0"/>
        </c:ser>
        <c:ser>
          <c:idx val="5"/>
          <c:order val="5"/>
          <c:spPr>
            <a:ln w="28575">
              <a:noFill/>
            </a:ln>
          </c:spPr>
          <c:marker>
            <c:symbol val="x"/>
            <c:size val="7"/>
            <c:spPr>
              <a:solidFill>
                <a:schemeClr val="tx1"/>
              </a:solidFill>
              <a:ln>
                <a:noFill/>
              </a:ln>
            </c:spPr>
          </c:marker>
          <c:xVal>
            <c:strRef>
              <c:f>Tabelle1!$A$2:$A$4</c:f>
              <c:strCache>
                <c:ptCount val="3"/>
                <c:pt idx="0">
                  <c:v>vorher</c:v>
                </c:pt>
                <c:pt idx="1">
                  <c:v>nachher</c:v>
                </c:pt>
                <c:pt idx="2">
                  <c:v>trocken</c:v>
                </c:pt>
              </c:strCache>
            </c:strRef>
          </c:xVal>
          <c:yVal>
            <c:numRef>
              <c:f>Tabelle1!$H$2:$H$4</c:f>
              <c:numCache>
                <c:formatCode>General</c:formatCode>
                <c:ptCount val="3"/>
                <c:pt idx="0">
                  <c:v>129</c:v>
                </c:pt>
                <c:pt idx="1">
                  <c:v>15825</c:v>
                </c:pt>
                <c:pt idx="2">
                  <c:v>4575</c:v>
                </c:pt>
              </c:numCache>
            </c:numRef>
          </c:yVal>
          <c:smooth val="0"/>
        </c:ser>
        <c:ser>
          <c:idx val="6"/>
          <c:order val="6"/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noFill/>
              </a:ln>
            </c:spPr>
          </c:marker>
          <c:dPt>
            <c:idx val="1"/>
            <c:marker>
              <c:spPr>
                <a:solidFill>
                  <a:srgbClr val="0070C0"/>
                </a:solidFill>
                <a:ln>
                  <a:noFill/>
                </a:ln>
              </c:spPr>
            </c:marker>
            <c:bubble3D val="0"/>
          </c:dPt>
          <c:xVal>
            <c:strRef>
              <c:f>Tabelle1!$A$2:$A$4</c:f>
              <c:strCache>
                <c:ptCount val="3"/>
                <c:pt idx="0">
                  <c:v>vorher</c:v>
                </c:pt>
                <c:pt idx="1">
                  <c:v>nachher</c:v>
                </c:pt>
                <c:pt idx="2">
                  <c:v>trocken</c:v>
                </c:pt>
              </c:strCache>
            </c:strRef>
          </c:xVal>
          <c:yVal>
            <c:numRef>
              <c:f>Tabelle1!$I$2:$I$4</c:f>
              <c:numCache>
                <c:formatCode>General</c:formatCode>
                <c:ptCount val="3"/>
                <c:pt idx="1">
                  <c:v>142.16999999999999</c:v>
                </c:pt>
              </c:numCache>
            </c:numRef>
          </c:yVal>
          <c:smooth val="0"/>
        </c:ser>
        <c:ser>
          <c:idx val="7"/>
          <c:order val="7"/>
          <c:spPr>
            <a:ln w="28575">
              <a:noFill/>
            </a:ln>
          </c:spPr>
          <c:marker>
            <c:symbol val="x"/>
            <c:size val="7"/>
            <c:spPr>
              <a:solidFill>
                <a:srgbClr val="FF0000"/>
              </a:solidFill>
              <a:ln>
                <a:noFill/>
              </a:ln>
            </c:spPr>
          </c:marker>
          <c:xVal>
            <c:strRef>
              <c:f>Tabelle1!$A$2:$A$4</c:f>
              <c:strCache>
                <c:ptCount val="3"/>
                <c:pt idx="0">
                  <c:v>vorher</c:v>
                </c:pt>
                <c:pt idx="1">
                  <c:v>nachher</c:v>
                </c:pt>
                <c:pt idx="2">
                  <c:v>trocken</c:v>
                </c:pt>
              </c:strCache>
            </c:strRef>
          </c:xVal>
          <c:yVal>
            <c:numRef>
              <c:f>Tabelle1!$J$2:$J$4</c:f>
              <c:numCache>
                <c:formatCode>General</c:formatCode>
                <c:ptCount val="3"/>
                <c:pt idx="0">
                  <c:v>885.4</c:v>
                </c:pt>
                <c:pt idx="1">
                  <c:v>3333.14</c:v>
                </c:pt>
                <c:pt idx="2">
                  <c:v>763.85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916032"/>
        <c:axId val="79938688"/>
      </c:scatterChart>
      <c:valAx>
        <c:axId val="79916032"/>
        <c:scaling>
          <c:orientation val="minMax"/>
        </c:scaling>
        <c:delete val="0"/>
        <c:axPos val="b"/>
        <c:majorTickMark val="none"/>
        <c:minorTickMark val="none"/>
        <c:tickLblPos val="none"/>
        <c:crossAx val="79938688"/>
        <c:crosses val="autoZero"/>
        <c:crossBetween val="midCat"/>
      </c:valAx>
      <c:valAx>
        <c:axId val="79938688"/>
        <c:scaling>
          <c:logBase val="10"/>
          <c:orientation val="minMax"/>
          <c:min val="1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de-DE"/>
          </a:p>
        </c:txPr>
        <c:crossAx val="79916032"/>
        <c:crosses val="autoZero"/>
        <c:crossBetween val="midCat"/>
      </c:valAx>
      <c:spPr>
        <a:scene3d>
          <a:camera prst="orthographicFront"/>
          <a:lightRig rig="threePt" dir="t"/>
        </a:scene3d>
        <a:sp3d prstMaterial="flat">
          <a:bevelT w="0" h="0"/>
          <a:bevelB w="12700" h="0"/>
        </a:sp3d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x"/>
            <c:size val="7"/>
            <c:spPr>
              <a:solidFill>
                <a:schemeClr val="tx1"/>
              </a:solidFill>
              <a:ln>
                <a:noFill/>
              </a:ln>
            </c:spPr>
          </c:marker>
          <c:xVal>
            <c:strRef>
              <c:f>Tabelle1!$A$2:$A$4</c:f>
              <c:strCache>
                <c:ptCount val="3"/>
                <c:pt idx="0">
                  <c:v>vorher</c:v>
                </c:pt>
                <c:pt idx="1">
                  <c:v>nachher</c:v>
                </c:pt>
                <c:pt idx="2">
                  <c:v>trocken</c:v>
                </c:pt>
              </c:strCache>
            </c:strRef>
          </c:xVal>
          <c:yVal>
            <c:numRef>
              <c:f>Tabelle1!$C$2:$C$4</c:f>
              <c:numCache>
                <c:formatCode>General</c:formatCode>
                <c:ptCount val="3"/>
                <c:pt idx="0">
                  <c:v>5422</c:v>
                </c:pt>
                <c:pt idx="1">
                  <c:v>1018</c:v>
                </c:pt>
                <c:pt idx="2">
                  <c:v>100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x"/>
            <c:size val="7"/>
            <c:spPr>
              <a:solidFill>
                <a:schemeClr val="tx1"/>
              </a:solidFill>
              <a:ln>
                <a:noFill/>
              </a:ln>
            </c:spPr>
          </c:marker>
          <c:xVal>
            <c:strRef>
              <c:f>Tabelle1!$A$2:$A$4</c:f>
              <c:strCache>
                <c:ptCount val="3"/>
                <c:pt idx="0">
                  <c:v>vorher</c:v>
                </c:pt>
                <c:pt idx="1">
                  <c:v>nachher</c:v>
                </c:pt>
                <c:pt idx="2">
                  <c:v>trocken</c:v>
                </c:pt>
              </c:strCache>
            </c:strRef>
          </c:xVal>
          <c:yVal>
            <c:numRef>
              <c:f>Tabelle1!$D$2:$D$4</c:f>
              <c:numCache>
                <c:formatCode>General</c:formatCode>
                <c:ptCount val="3"/>
                <c:pt idx="0">
                  <c:v>70</c:v>
                </c:pt>
                <c:pt idx="1">
                  <c:v>363</c:v>
                </c:pt>
                <c:pt idx="2">
                  <c:v>67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x"/>
            <c:size val="7"/>
            <c:spPr>
              <a:solidFill>
                <a:schemeClr val="tx1"/>
              </a:solidFill>
              <a:ln>
                <a:noFill/>
              </a:ln>
            </c:spPr>
          </c:marker>
          <c:xVal>
            <c:strRef>
              <c:f>Tabelle1!$A$2:$A$4</c:f>
              <c:strCache>
                <c:ptCount val="3"/>
                <c:pt idx="0">
                  <c:v>vorher</c:v>
                </c:pt>
                <c:pt idx="1">
                  <c:v>nachher</c:v>
                </c:pt>
                <c:pt idx="2">
                  <c:v>trocken</c:v>
                </c:pt>
              </c:strCache>
            </c:strRef>
          </c:xVal>
          <c:yVal>
            <c:numRef>
              <c:f>Tabelle1!$E$2:$E$4</c:f>
              <c:numCache>
                <c:formatCode>General</c:formatCode>
                <c:ptCount val="3"/>
                <c:pt idx="0">
                  <c:v>376</c:v>
                </c:pt>
                <c:pt idx="1">
                  <c:v>147</c:v>
                </c:pt>
                <c:pt idx="2">
                  <c:v>72</c:v>
                </c:pt>
              </c:numCache>
            </c:numRef>
          </c:yVal>
          <c:smooth val="0"/>
        </c:ser>
        <c:ser>
          <c:idx val="3"/>
          <c:order val="3"/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noFill/>
              </a:ln>
            </c:spPr>
          </c:marker>
          <c:xVal>
            <c:strRef>
              <c:f>Tabelle1!$A$2:$A$4</c:f>
              <c:strCache>
                <c:ptCount val="3"/>
                <c:pt idx="0">
                  <c:v>vorher</c:v>
                </c:pt>
                <c:pt idx="1">
                  <c:v>nachher</c:v>
                </c:pt>
                <c:pt idx="2">
                  <c:v>trocken</c:v>
                </c:pt>
              </c:strCache>
            </c:strRef>
          </c:xVal>
          <c:yVal>
            <c:numRef>
              <c:f>Tabelle1!$F$2:$F$4</c:f>
              <c:numCache>
                <c:formatCode>General</c:formatCode>
                <c:ptCount val="3"/>
                <c:pt idx="0">
                  <c:v>89</c:v>
                </c:pt>
                <c:pt idx="1">
                  <c:v>4804</c:v>
                </c:pt>
                <c:pt idx="2">
                  <c:v>51</c:v>
                </c:pt>
              </c:numCache>
            </c:numRef>
          </c:yVal>
          <c:smooth val="0"/>
        </c:ser>
        <c:ser>
          <c:idx val="4"/>
          <c:order val="4"/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noFill/>
              </a:ln>
            </c:spPr>
          </c:marker>
          <c:xVal>
            <c:strRef>
              <c:f>Tabelle1!$A$2:$A$4</c:f>
              <c:strCache>
                <c:ptCount val="3"/>
                <c:pt idx="0">
                  <c:v>vorher</c:v>
                </c:pt>
                <c:pt idx="1">
                  <c:v>nachher</c:v>
                </c:pt>
                <c:pt idx="2">
                  <c:v>trocken</c:v>
                </c:pt>
              </c:strCache>
            </c:strRef>
          </c:xVal>
          <c:yVal>
            <c:numRef>
              <c:f>Tabelle1!$G$2:$G$4</c:f>
              <c:numCache>
                <c:formatCode>General</c:formatCode>
                <c:ptCount val="3"/>
                <c:pt idx="0">
                  <c:v>104</c:v>
                </c:pt>
                <c:pt idx="1">
                  <c:v>806</c:v>
                </c:pt>
                <c:pt idx="2">
                  <c:v>72</c:v>
                </c:pt>
              </c:numCache>
            </c:numRef>
          </c:yVal>
          <c:smooth val="0"/>
        </c:ser>
        <c:ser>
          <c:idx val="5"/>
          <c:order val="5"/>
          <c:spPr>
            <a:ln w="28575">
              <a:noFill/>
            </a:ln>
          </c:spPr>
          <c:marker>
            <c:symbol val="x"/>
            <c:size val="7"/>
            <c:spPr>
              <a:solidFill>
                <a:schemeClr val="tx1"/>
              </a:solidFill>
              <a:ln>
                <a:noFill/>
              </a:ln>
            </c:spPr>
          </c:marker>
          <c:xVal>
            <c:strRef>
              <c:f>Tabelle1!$A$2:$A$4</c:f>
              <c:strCache>
                <c:ptCount val="3"/>
                <c:pt idx="0">
                  <c:v>vorher</c:v>
                </c:pt>
                <c:pt idx="1">
                  <c:v>nachher</c:v>
                </c:pt>
                <c:pt idx="2">
                  <c:v>trocken</c:v>
                </c:pt>
              </c:strCache>
            </c:strRef>
          </c:xVal>
          <c:yVal>
            <c:numRef>
              <c:f>Tabelle1!$H$2:$H$4</c:f>
              <c:numCache>
                <c:formatCode>General</c:formatCode>
                <c:ptCount val="3"/>
                <c:pt idx="0">
                  <c:v>129</c:v>
                </c:pt>
                <c:pt idx="1">
                  <c:v>15825</c:v>
                </c:pt>
                <c:pt idx="2">
                  <c:v>4575</c:v>
                </c:pt>
              </c:numCache>
            </c:numRef>
          </c:yVal>
          <c:smooth val="0"/>
        </c:ser>
        <c:ser>
          <c:idx val="6"/>
          <c:order val="6"/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noFill/>
              </a:ln>
            </c:spPr>
          </c:marker>
          <c:dPt>
            <c:idx val="1"/>
            <c:marker>
              <c:spPr>
                <a:solidFill>
                  <a:srgbClr val="0070C0"/>
                </a:solidFill>
                <a:ln>
                  <a:noFill/>
                </a:ln>
              </c:spPr>
            </c:marker>
            <c:bubble3D val="0"/>
          </c:dPt>
          <c:xVal>
            <c:strRef>
              <c:f>Tabelle1!$A$2:$A$4</c:f>
              <c:strCache>
                <c:ptCount val="3"/>
                <c:pt idx="0">
                  <c:v>vorher</c:v>
                </c:pt>
                <c:pt idx="1">
                  <c:v>nachher</c:v>
                </c:pt>
                <c:pt idx="2">
                  <c:v>trocken</c:v>
                </c:pt>
              </c:strCache>
            </c:strRef>
          </c:xVal>
          <c:yVal>
            <c:numRef>
              <c:f>Tabelle1!$I$2:$I$4</c:f>
              <c:numCache>
                <c:formatCode>General</c:formatCode>
                <c:ptCount val="3"/>
                <c:pt idx="1">
                  <c:v>142.16999999999999</c:v>
                </c:pt>
              </c:numCache>
            </c:numRef>
          </c:yVal>
          <c:smooth val="0"/>
        </c:ser>
        <c:ser>
          <c:idx val="7"/>
          <c:order val="7"/>
          <c:spPr>
            <a:ln w="28575">
              <a:noFill/>
            </a:ln>
          </c:spPr>
          <c:marker>
            <c:symbol val="x"/>
            <c:size val="7"/>
            <c:spPr>
              <a:solidFill>
                <a:srgbClr val="FF0000"/>
              </a:solidFill>
              <a:ln>
                <a:noFill/>
              </a:ln>
            </c:spPr>
          </c:marker>
          <c:xVal>
            <c:strRef>
              <c:f>Tabelle1!$A$2:$A$4</c:f>
              <c:strCache>
                <c:ptCount val="3"/>
                <c:pt idx="0">
                  <c:v>vorher</c:v>
                </c:pt>
                <c:pt idx="1">
                  <c:v>nachher</c:v>
                </c:pt>
                <c:pt idx="2">
                  <c:v>trocken</c:v>
                </c:pt>
              </c:strCache>
            </c:strRef>
          </c:xVal>
          <c:yVal>
            <c:numRef>
              <c:f>Tabelle1!$J$2:$J$4</c:f>
              <c:numCache>
                <c:formatCode>General</c:formatCode>
                <c:ptCount val="3"/>
                <c:pt idx="0">
                  <c:v>885.4</c:v>
                </c:pt>
                <c:pt idx="1">
                  <c:v>3333.14</c:v>
                </c:pt>
                <c:pt idx="2">
                  <c:v>763.85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174848"/>
        <c:axId val="78181120"/>
      </c:scatterChart>
      <c:valAx>
        <c:axId val="78174848"/>
        <c:scaling>
          <c:orientation val="minMax"/>
        </c:scaling>
        <c:delete val="0"/>
        <c:axPos val="b"/>
        <c:majorTickMark val="none"/>
        <c:minorTickMark val="none"/>
        <c:tickLblPos val="none"/>
        <c:crossAx val="78181120"/>
        <c:crosses val="autoZero"/>
        <c:crossBetween val="midCat"/>
      </c:valAx>
      <c:valAx>
        <c:axId val="78181120"/>
        <c:scaling>
          <c:logBase val="10"/>
          <c:orientation val="minMax"/>
          <c:min val="1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de-DE"/>
          </a:p>
        </c:txPr>
        <c:crossAx val="78174848"/>
        <c:crosses val="autoZero"/>
        <c:crossBetween val="midCat"/>
      </c:valAx>
      <c:spPr>
        <a:scene3d>
          <a:camera prst="orthographicFront"/>
          <a:lightRig rig="threePt" dir="t"/>
        </a:scene3d>
        <a:sp3d prstMaterial="flat">
          <a:bevelT w="0" h="0"/>
          <a:bevelB w="12700" h="0"/>
        </a:sp3d>
      </c:spPr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01639395439075"/>
          <c:y val="5.7867293161551654E-2"/>
          <c:w val="0.86395003401825876"/>
          <c:h val="0.87629503490672178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accent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Auswertung_UWM!$N$21:$S$21</c:f>
                <c:numCache>
                  <c:formatCode>General</c:formatCode>
                  <c:ptCount val="6"/>
                  <c:pt idx="0">
                    <c:v>93.639756041782945</c:v>
                  </c:pt>
                  <c:pt idx="1">
                    <c:v>0</c:v>
                  </c:pt>
                  <c:pt idx="2">
                    <c:v>10.632590422925968</c:v>
                  </c:pt>
                  <c:pt idx="3">
                    <c:v>31.426968052735443</c:v>
                  </c:pt>
                  <c:pt idx="4">
                    <c:v>7.9932232674634438</c:v>
                  </c:pt>
                  <c:pt idx="5">
                    <c:v>0</c:v>
                  </c:pt>
                </c:numCache>
              </c:numRef>
            </c:plus>
            <c:minus>
              <c:numRef>
                <c:f>Auswertung_UWM!$N$21:$S$21</c:f>
                <c:numCache>
                  <c:formatCode>General</c:formatCode>
                  <c:ptCount val="6"/>
                  <c:pt idx="0">
                    <c:v>93.639756041782945</c:v>
                  </c:pt>
                  <c:pt idx="1">
                    <c:v>0</c:v>
                  </c:pt>
                  <c:pt idx="2">
                    <c:v>10.632590422925968</c:v>
                  </c:pt>
                  <c:pt idx="3">
                    <c:v>31.426968052735443</c:v>
                  </c:pt>
                  <c:pt idx="4">
                    <c:v>7.9932232674634438</c:v>
                  </c:pt>
                  <c:pt idx="5">
                    <c:v>0</c:v>
                  </c:pt>
                </c:numCache>
              </c:numRef>
            </c:minus>
            <c:spPr>
              <a:ln w="3175">
                <a:solidFill>
                  <a:schemeClr val="bg1">
                    <a:lumMod val="65000"/>
                  </a:schemeClr>
                </a:solidFill>
              </a:ln>
            </c:spPr>
          </c:errBars>
          <c:cat>
            <c:strRef>
              <c:f>Auswertung_UWM!$N$11:$S$11</c:f>
              <c:strCache>
                <c:ptCount val="6"/>
                <c:pt idx="0">
                  <c:v>30°C+PD</c:v>
                </c:pt>
                <c:pt idx="1">
                  <c:v>30°C+PD+HR</c:v>
                </c:pt>
                <c:pt idx="2">
                  <c:v>40°C+PD</c:v>
                </c:pt>
                <c:pt idx="3">
                  <c:v>40°C+PD+HR</c:v>
                </c:pt>
                <c:pt idx="4">
                  <c:v>60°C+PD</c:v>
                </c:pt>
                <c:pt idx="5">
                  <c:v>60°C+PD+HR</c:v>
                </c:pt>
              </c:strCache>
            </c:strRef>
          </c:cat>
          <c:val>
            <c:numRef>
              <c:f>Auswertung_UWM!$N$22:$S$22</c:f>
              <c:numCache>
                <c:formatCode>0.0</c:formatCode>
                <c:ptCount val="6"/>
                <c:pt idx="0">
                  <c:v>18.75</c:v>
                </c:pt>
                <c:pt idx="1">
                  <c:v>100</c:v>
                </c:pt>
                <c:pt idx="2">
                  <c:v>98.979591836734699</c:v>
                </c:pt>
                <c:pt idx="3">
                  <c:v>100</c:v>
                </c:pt>
                <c:pt idx="4">
                  <c:v>98.76543209876543</c:v>
                </c:pt>
                <c:pt idx="5">
                  <c:v>100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8241152"/>
        <c:axId val="78242944"/>
      </c:barChart>
      <c:catAx>
        <c:axId val="78241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78242944"/>
        <c:crosses val="autoZero"/>
        <c:auto val="1"/>
        <c:lblAlgn val="ctr"/>
        <c:lblOffset val="100"/>
        <c:noMultiLvlLbl val="0"/>
      </c:catAx>
      <c:valAx>
        <c:axId val="78242944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de-DE" sz="1800"/>
                  <a:t>% reduction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de-DE"/>
          </a:p>
        </c:txPr>
        <c:crossAx val="78241152"/>
        <c:crosses val="autoZero"/>
        <c:crossBetween val="between"/>
        <c:majorUnit val="20"/>
        <c:minorUnit val="1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C55E6-2848-4D2A-B773-0D1DB32FDB53}" type="datetimeFigureOut">
              <a:rPr lang="de-DE" smtClean="0"/>
              <a:t>08.07.2014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A59B3-6039-4AFC-85E2-A663631831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7687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F73CB-A546-48FB-A451-012B18C55F80}" type="datetimeFigureOut">
              <a:rPr lang="de-DE" smtClean="0"/>
              <a:pPr/>
              <a:t>08.07.2014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77072" y="1506935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943FA-66AC-41EB-93BE-8A80288DBC6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5739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076700" y="1506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943FA-66AC-41EB-93BE-8A80288DBC61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969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076700" y="1506538"/>
            <a:ext cx="4964113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943FA-66AC-41EB-93BE-8A80288DBC61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969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076700" y="1506538"/>
            <a:ext cx="4964113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943FA-66AC-41EB-93BE-8A80288DBC61}" type="slidenum">
              <a:rPr lang="de-DE" smtClean="0"/>
              <a:pPr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969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076700" y="1506538"/>
            <a:ext cx="4964113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943FA-66AC-41EB-93BE-8A80288DBC61}" type="slidenum">
              <a:rPr lang="de-DE" smtClean="0"/>
              <a:pPr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969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076700" y="1506538"/>
            <a:ext cx="4964113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943FA-66AC-41EB-93BE-8A80288DBC61}" type="slidenum">
              <a:rPr lang="de-DE" smtClean="0"/>
              <a:pPr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969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076700" y="1506538"/>
            <a:ext cx="4964113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943FA-66AC-41EB-93BE-8A80288DBC61}" type="slidenum">
              <a:rPr lang="de-DE" smtClean="0"/>
              <a:pPr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969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076700" y="1506538"/>
            <a:ext cx="4964113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943FA-66AC-41EB-93BE-8A80288DBC61}" type="slidenum">
              <a:rPr lang="de-DE" smtClean="0"/>
              <a:pPr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969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076700" y="1506538"/>
            <a:ext cx="4964113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943FA-66AC-41EB-93BE-8A80288DBC61}" type="slidenum">
              <a:rPr lang="de-DE" smtClean="0"/>
              <a:pPr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1747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450720" y="1139640"/>
            <a:ext cx="8229600" cy="183148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4" name="Untertitel 2"/>
          <p:cNvSpPr>
            <a:spLocks noGrp="1"/>
          </p:cNvSpPr>
          <p:nvPr>
            <p:ph type="subTitle" idx="1"/>
          </p:nvPr>
        </p:nvSpPr>
        <p:spPr>
          <a:xfrm>
            <a:off x="450720" y="3428999"/>
            <a:ext cx="8229600" cy="43497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none" spc="9">
                <a:solidFill>
                  <a:srgbClr val="000000"/>
                </a:solidFill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50720" y="5718359"/>
            <a:ext cx="4121280" cy="457872"/>
          </a:xfrm>
        </p:spPr>
        <p:txBody>
          <a:bodyPr tIns="65304"/>
          <a:lstStyle>
            <a:lvl1pPr>
              <a:defRPr sz="11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1"/>
          </p:nvPr>
        </p:nvSpPr>
        <p:spPr>
          <a:xfrm>
            <a:off x="450720" y="6346853"/>
            <a:ext cx="915840" cy="36572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8672EA-400B-479C-92D2-E6D042B6599C}" type="datetimeFigureOut">
              <a:rPr lang="de-DE" smtClean="0"/>
              <a:pPr/>
              <a:t>08.07.2014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1530720" y="6346853"/>
            <a:ext cx="3939840" cy="36572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hs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923052" y="3428999"/>
            <a:ext cx="2763748" cy="1831488"/>
          </a:xfrm>
        </p:spPr>
        <p:txBody>
          <a:bodyPr rtlCol="0">
            <a:noAutofit/>
          </a:bodyPr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50719" y="3428999"/>
            <a:ext cx="2747521" cy="1831488"/>
          </a:xfrm>
        </p:spPr>
        <p:txBody>
          <a:bodyPr rtlCol="0">
            <a:noAutofit/>
          </a:bodyPr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198240" y="3428999"/>
            <a:ext cx="2724813" cy="1831488"/>
          </a:xfrm>
        </p:spPr>
        <p:txBody>
          <a:bodyPr rtlCol="0">
            <a:noAutofit/>
          </a:bodyPr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57200" y="446574"/>
            <a:ext cx="8229600" cy="70175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50720" y="5718359"/>
            <a:ext cx="4121280" cy="457872"/>
          </a:xfrm>
        </p:spPr>
        <p:txBody>
          <a:bodyPr tIns="65304"/>
          <a:lstStyle>
            <a:lvl1pPr>
              <a:defRPr sz="11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923053" y="1597512"/>
            <a:ext cx="2747521" cy="1831488"/>
          </a:xfrm>
        </p:spPr>
        <p:txBody>
          <a:bodyPr rtlCol="0">
            <a:noAutofit/>
          </a:bodyPr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3198240" y="1597512"/>
            <a:ext cx="2724813" cy="1831488"/>
          </a:xfrm>
        </p:spPr>
        <p:txBody>
          <a:bodyPr rtlCol="0">
            <a:noAutofit/>
          </a:bodyPr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450718" y="1597512"/>
            <a:ext cx="2747522" cy="1831488"/>
          </a:xfrm>
        </p:spPr>
        <p:txBody>
          <a:bodyPr rtlCol="0">
            <a:noAutofit/>
          </a:bodyPr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19"/>
          </p:nvPr>
        </p:nvSpPr>
        <p:spPr>
          <a:xfrm>
            <a:off x="450720" y="6346853"/>
            <a:ext cx="915840" cy="36572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8672EA-400B-479C-92D2-E6D042B6599C}" type="datetimeFigureOut">
              <a:rPr lang="de-DE" smtClean="0"/>
              <a:pPr/>
              <a:t>08.07.2014</a:t>
            </a:fld>
            <a:endParaRPr lang="de-DE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20"/>
          </p:nvPr>
        </p:nvSpPr>
        <p:spPr>
          <a:xfrm>
            <a:off x="1530720" y="6346853"/>
            <a:ext cx="3939840" cy="36572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nzflächiges Bild mi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2"/>
          <p:cNvSpPr/>
          <p:nvPr/>
        </p:nvSpPr>
        <p:spPr>
          <a:xfrm>
            <a:off x="0" y="0"/>
            <a:ext cx="9144000" cy="13189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446574"/>
            <a:ext cx="8229600" cy="70175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50720" y="5718359"/>
            <a:ext cx="4121280" cy="457872"/>
          </a:xfrm>
        </p:spPr>
        <p:txBody>
          <a:bodyPr tIns="65304"/>
          <a:lstStyle>
            <a:lvl1pPr>
              <a:defRPr sz="11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1"/>
          </p:nvPr>
        </p:nvSpPr>
        <p:spPr>
          <a:xfrm>
            <a:off x="450720" y="6346853"/>
            <a:ext cx="915840" cy="36572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8672EA-400B-479C-92D2-E6D042B6599C}" type="datetimeFigureOut">
              <a:rPr lang="de-DE" smtClean="0"/>
              <a:pPr/>
              <a:t>08.07.2014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1530720" y="6346853"/>
            <a:ext cx="3939840" cy="36572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480" y="188640"/>
            <a:ext cx="8231040" cy="702646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557213" y="6575425"/>
            <a:ext cx="7107237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Firma / Abteilung / Name des Autors / Dateiname</a:t>
            </a:r>
          </a:p>
        </p:txBody>
      </p:sp>
    </p:spTree>
    <p:extLst>
      <p:ext uri="{BB962C8B-B14F-4D97-AF65-F5344CB8AC3E}">
        <p14:creationId xmlns:p14="http://schemas.microsoft.com/office/powerpoint/2010/main" val="2349070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7213" y="377825"/>
            <a:ext cx="6675437" cy="863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557213" y="1619250"/>
            <a:ext cx="8331200" cy="4408488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623300" y="6575425"/>
            <a:ext cx="268288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7809328-B519-484D-B7C2-D709EADFEF5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>
          <a:xfrm>
            <a:off x="7737475" y="6575425"/>
            <a:ext cx="80645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2007-03-21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>
          <a:xfrm>
            <a:off x="557213" y="6575425"/>
            <a:ext cx="7107237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Firma / Abteilung / Name des Autors / Dateiname</a:t>
            </a:r>
          </a:p>
        </p:txBody>
      </p:sp>
    </p:spTree>
    <p:extLst>
      <p:ext uri="{BB962C8B-B14F-4D97-AF65-F5344CB8AC3E}">
        <p14:creationId xmlns:p14="http://schemas.microsoft.com/office/powerpoint/2010/main" val="20157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nz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57200" y="446574"/>
            <a:ext cx="8229600" cy="70175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50720" y="5718359"/>
            <a:ext cx="4121280" cy="457872"/>
          </a:xfrm>
        </p:spPr>
        <p:txBody>
          <a:bodyPr tIns="65304"/>
          <a:lstStyle>
            <a:lvl1pPr>
              <a:defRPr sz="11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Text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60286"/>
          </a:xfrm>
          <a:prstGeom prst="rect">
            <a:avLst/>
          </a:prstGeom>
        </p:spPr>
        <p:txBody>
          <a:bodyPr rtlCol="0">
            <a:noAutofit/>
          </a:bodyPr>
          <a:lstStyle>
            <a:lvl2pPr>
              <a:spcBef>
                <a:spcPts val="0"/>
              </a:spcBef>
              <a:buFontTx/>
              <a:buNone/>
              <a:defRPr sz="2400"/>
            </a:lvl2pPr>
            <a:lvl3pPr marL="0">
              <a:spcBef>
                <a:spcPts val="0"/>
              </a:spcBef>
              <a:buFontTx/>
              <a:buNone/>
              <a:defRPr sz="1900"/>
            </a:lvl3pPr>
            <a:lvl4pPr marL="0">
              <a:spcBef>
                <a:spcPts val="0"/>
              </a:spcBef>
              <a:buFontTx/>
              <a:buNone/>
              <a:defRPr sz="1600"/>
            </a:lvl4pPr>
            <a:lvl5pPr marL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1"/>
          </p:nvPr>
        </p:nvSpPr>
        <p:spPr>
          <a:xfrm>
            <a:off x="450720" y="6346853"/>
            <a:ext cx="915840" cy="36572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8672EA-400B-479C-92D2-E6D042B6599C}" type="datetimeFigureOut">
              <a:rPr lang="de-DE" smtClean="0"/>
              <a:pPr/>
              <a:t>08.07.2014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1530720" y="6346853"/>
            <a:ext cx="3939840" cy="36572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50720" y="5718359"/>
            <a:ext cx="4121280" cy="457872"/>
          </a:xfrm>
        </p:spPr>
        <p:txBody>
          <a:bodyPr tIns="65304"/>
          <a:lstStyle>
            <a:lvl1pPr>
              <a:defRPr sz="11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1"/>
          </p:nvPr>
        </p:nvSpPr>
        <p:spPr>
          <a:xfrm>
            <a:off x="450720" y="6346853"/>
            <a:ext cx="915840" cy="36572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8672EA-400B-479C-92D2-E6D042B6599C}" type="datetimeFigureOut">
              <a:rPr lang="de-DE" smtClean="0"/>
              <a:pPr/>
              <a:t>08.07.2014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1530720" y="6346853"/>
            <a:ext cx="3939840" cy="36572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450719" y="1597512"/>
            <a:ext cx="3983924" cy="4120847"/>
          </a:xfrm>
        </p:spPr>
        <p:txBody>
          <a:bodyPr/>
          <a:lstStyle>
            <a:lvl1pPr>
              <a:defRPr sz="2400" b="0"/>
            </a:lvl1pPr>
            <a:lvl2pPr>
              <a:defRPr sz="2400"/>
            </a:lvl2pPr>
            <a:lvl3pPr>
              <a:buNone/>
              <a:defRPr sz="2400"/>
            </a:lvl3pPr>
            <a:lvl4pPr marL="489553" indent="-244777">
              <a:tabLst/>
              <a:defRPr sz="2000"/>
            </a:lvl4pPr>
            <a:lvl5pPr marL="489553" indent="0">
              <a:buNone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4572000" y="1597512"/>
            <a:ext cx="4114801" cy="3662975"/>
          </a:xfrm>
        </p:spPr>
        <p:txBody>
          <a:bodyPr/>
          <a:lstStyle>
            <a:lvl1pPr>
              <a:defRPr sz="2400" b="0"/>
            </a:lvl1pPr>
            <a:lvl2pPr>
              <a:defRPr sz="2400"/>
            </a:lvl2pPr>
            <a:lvl3pPr>
              <a:buNone/>
              <a:defRPr sz="2400"/>
            </a:lvl3pPr>
            <a:lvl4pPr marL="489553" indent="-244777">
              <a:tabLst/>
              <a:defRPr sz="2000"/>
            </a:lvl4pPr>
            <a:lvl5pPr marL="489553" indent="0">
              <a:buNone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450720" y="5718359"/>
            <a:ext cx="4121280" cy="457872"/>
          </a:xfrm>
        </p:spPr>
        <p:txBody>
          <a:bodyPr tIns="65304"/>
          <a:lstStyle>
            <a:lvl1pPr>
              <a:defRPr sz="11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3"/>
          </p:nvPr>
        </p:nvSpPr>
        <p:spPr>
          <a:xfrm>
            <a:off x="450720" y="6346853"/>
            <a:ext cx="915840" cy="36572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8672EA-400B-479C-92D2-E6D042B6599C}" type="datetimeFigureOut">
              <a:rPr lang="de-DE" smtClean="0"/>
              <a:pPr/>
              <a:t>08.07.2014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4"/>
          </p:nvPr>
        </p:nvSpPr>
        <p:spPr>
          <a:xfrm>
            <a:off x="1530720" y="6346853"/>
            <a:ext cx="3939840" cy="36572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und Bild –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4572001" y="1597512"/>
            <a:ext cx="4114800" cy="3662975"/>
          </a:xfrm>
        </p:spPr>
        <p:txBody>
          <a:bodyPr/>
          <a:lstStyle>
            <a:lvl1pPr>
              <a:defRPr sz="2400" b="0"/>
            </a:lvl1pPr>
            <a:lvl2pPr>
              <a:defRPr sz="2400"/>
            </a:lvl2pPr>
            <a:lvl3pPr>
              <a:buNone/>
              <a:defRPr sz="2400"/>
            </a:lvl3pPr>
            <a:lvl4pPr marL="489553" indent="-244777">
              <a:tabLst/>
              <a:defRPr sz="2000"/>
            </a:lvl4pPr>
            <a:lvl5pPr marL="489553" indent="0">
              <a:buNone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450720" y="5718359"/>
            <a:ext cx="4121280" cy="457872"/>
          </a:xfrm>
        </p:spPr>
        <p:txBody>
          <a:bodyPr tIns="65304"/>
          <a:lstStyle>
            <a:lvl1pPr>
              <a:defRPr sz="11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1" y="1597512"/>
            <a:ext cx="4114080" cy="3662975"/>
          </a:xfrm>
        </p:spPr>
        <p:txBody>
          <a:bodyPr rtlCol="0">
            <a:noAutofit/>
          </a:bodyPr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4"/>
          </p:nvPr>
        </p:nvSpPr>
        <p:spPr>
          <a:xfrm>
            <a:off x="450720" y="6346853"/>
            <a:ext cx="915840" cy="36572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8672EA-400B-479C-92D2-E6D042B6599C}" type="datetimeFigureOut">
              <a:rPr lang="de-DE" smtClean="0"/>
              <a:pPr/>
              <a:t>08.07.2014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1530720" y="6346853"/>
            <a:ext cx="3939840" cy="36572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und Bild –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450720" y="1597512"/>
            <a:ext cx="4114800" cy="3662975"/>
          </a:xfrm>
        </p:spPr>
        <p:txBody>
          <a:bodyPr/>
          <a:lstStyle>
            <a:lvl1pPr>
              <a:defRPr sz="2400" b="0"/>
            </a:lvl1pPr>
            <a:lvl2pPr>
              <a:defRPr sz="2400"/>
            </a:lvl2pPr>
            <a:lvl3pPr>
              <a:buNone/>
              <a:defRPr sz="2400"/>
            </a:lvl3pPr>
            <a:lvl4pPr marL="489553" indent="-244777">
              <a:tabLst/>
              <a:defRPr sz="2000"/>
            </a:lvl4pPr>
            <a:lvl5pPr marL="489553" indent="0">
              <a:buNone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450720" y="5718359"/>
            <a:ext cx="4121280" cy="457872"/>
          </a:xfrm>
        </p:spPr>
        <p:txBody>
          <a:bodyPr tIns="65304"/>
          <a:lstStyle>
            <a:lvl1pPr>
              <a:defRPr sz="11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029920" y="1597512"/>
            <a:ext cx="4114080" cy="3662975"/>
          </a:xfrm>
        </p:spPr>
        <p:txBody>
          <a:bodyPr rtlCol="0">
            <a:noAutofit/>
          </a:bodyPr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4"/>
          </p:nvPr>
        </p:nvSpPr>
        <p:spPr>
          <a:xfrm>
            <a:off x="450720" y="6346853"/>
            <a:ext cx="915840" cy="36572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8672EA-400B-479C-92D2-E6D042B6599C}" type="datetimeFigureOut">
              <a:rPr lang="de-DE" smtClean="0"/>
              <a:pPr/>
              <a:t>08.07.2014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1530720" y="6346853"/>
            <a:ext cx="3939840" cy="36572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Bebilderung –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0719" y="1597512"/>
            <a:ext cx="5946481" cy="3662975"/>
          </a:xfrm>
        </p:spPr>
        <p:txBody>
          <a:bodyPr/>
          <a:lstStyle>
            <a:lvl1pPr>
              <a:defRPr sz="2400" b="0"/>
            </a:lvl1pPr>
            <a:lvl2pPr>
              <a:defRPr sz="2400"/>
            </a:lvl2pPr>
            <a:lvl3pPr>
              <a:buNone/>
              <a:defRPr sz="2400"/>
            </a:lvl3pPr>
            <a:lvl4pPr marL="489553" indent="-244777">
              <a:tabLst/>
              <a:defRPr sz="2000"/>
            </a:lvl4pPr>
            <a:lvl5pPr marL="489553" indent="0">
              <a:buNone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61600" y="0"/>
            <a:ext cx="2282400" cy="2055384"/>
          </a:xfrm>
        </p:spPr>
        <p:txBody>
          <a:bodyPr rtlCol="0">
            <a:noAutofit/>
          </a:bodyPr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861600" y="2055384"/>
            <a:ext cx="2282400" cy="1831488"/>
          </a:xfrm>
        </p:spPr>
        <p:txBody>
          <a:bodyPr rtlCol="0">
            <a:noAutofit/>
          </a:bodyPr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861600" y="3886871"/>
            <a:ext cx="2282400" cy="1831488"/>
          </a:xfrm>
        </p:spPr>
        <p:txBody>
          <a:bodyPr rtlCol="0">
            <a:noAutofit/>
          </a:bodyPr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457201" y="446575"/>
            <a:ext cx="6404399" cy="693066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50720" y="5718359"/>
            <a:ext cx="4121280" cy="457872"/>
          </a:xfrm>
        </p:spPr>
        <p:txBody>
          <a:bodyPr tIns="65304"/>
          <a:lstStyle>
            <a:lvl1pPr>
              <a:defRPr sz="11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6"/>
          </p:nvPr>
        </p:nvSpPr>
        <p:spPr>
          <a:xfrm>
            <a:off x="450720" y="6346853"/>
            <a:ext cx="915840" cy="36572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8672EA-400B-479C-92D2-E6D042B6599C}" type="datetimeFigureOut">
              <a:rPr lang="de-DE" smtClean="0"/>
              <a:pPr/>
              <a:t>08.07.2014</a:t>
            </a:fld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7"/>
          </p:nvPr>
        </p:nvSpPr>
        <p:spPr>
          <a:xfrm>
            <a:off x="1530720" y="6346853"/>
            <a:ext cx="3939840" cy="36572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r Bebilderung –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282400" cy="2054665"/>
          </a:xfrm>
        </p:spPr>
        <p:txBody>
          <a:bodyPr rtlCol="0">
            <a:noAutofit/>
          </a:bodyPr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-7200" y="2055384"/>
            <a:ext cx="2282400" cy="1831488"/>
          </a:xfrm>
        </p:spPr>
        <p:txBody>
          <a:bodyPr rtlCol="0">
            <a:noAutofit/>
          </a:bodyPr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3886871"/>
            <a:ext cx="2282400" cy="1831488"/>
          </a:xfrm>
        </p:spPr>
        <p:txBody>
          <a:bodyPr rtlCol="0">
            <a:noAutofit/>
          </a:bodyPr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7" name="Inhaltsplatzhalter 2"/>
          <p:cNvSpPr>
            <a:spLocks noGrp="1"/>
          </p:cNvSpPr>
          <p:nvPr>
            <p:ph idx="16"/>
          </p:nvPr>
        </p:nvSpPr>
        <p:spPr>
          <a:xfrm>
            <a:off x="2740319" y="1366897"/>
            <a:ext cx="5946481" cy="3662975"/>
          </a:xfrm>
        </p:spPr>
        <p:txBody>
          <a:bodyPr/>
          <a:lstStyle>
            <a:lvl1pPr>
              <a:defRPr sz="2400" b="0"/>
            </a:lvl1pPr>
            <a:lvl2pPr>
              <a:defRPr sz="2400"/>
            </a:lvl2pPr>
            <a:lvl3pPr>
              <a:buNone/>
              <a:defRPr sz="2400"/>
            </a:lvl3pPr>
            <a:lvl4pPr marL="489553" indent="-244777">
              <a:tabLst/>
              <a:defRPr sz="2000"/>
            </a:lvl4pPr>
            <a:lvl5pPr marL="489553" indent="0">
              <a:buNone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0" name="Titelplatzhalter 1"/>
          <p:cNvSpPr>
            <a:spLocks noGrp="1"/>
          </p:cNvSpPr>
          <p:nvPr>
            <p:ph type="title"/>
          </p:nvPr>
        </p:nvSpPr>
        <p:spPr>
          <a:xfrm>
            <a:off x="2743532" y="446575"/>
            <a:ext cx="5943268" cy="85061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50720" y="5718359"/>
            <a:ext cx="4121280" cy="457872"/>
          </a:xfrm>
        </p:spPr>
        <p:txBody>
          <a:bodyPr tIns="65304"/>
          <a:lstStyle>
            <a:lvl1pPr>
              <a:defRPr sz="11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7"/>
          </p:nvPr>
        </p:nvSpPr>
        <p:spPr>
          <a:xfrm>
            <a:off x="450720" y="6346853"/>
            <a:ext cx="915840" cy="36572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8672EA-400B-479C-92D2-E6D042B6599C}" type="datetimeFigureOut">
              <a:rPr lang="de-DE" smtClean="0"/>
              <a:pPr/>
              <a:t>08.07.2014</a:t>
            </a:fld>
            <a:endParaRPr lang="de-DE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8"/>
          </p:nvPr>
        </p:nvSpPr>
        <p:spPr>
          <a:xfrm>
            <a:off x="1530720" y="6346853"/>
            <a:ext cx="3939840" cy="36572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drei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156997" y="3428999"/>
            <a:ext cx="2529803" cy="1831488"/>
          </a:xfrm>
        </p:spPr>
        <p:txBody>
          <a:bodyPr rtlCol="0">
            <a:noAutofit/>
          </a:bodyPr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50719" y="3428999"/>
            <a:ext cx="2514960" cy="1831488"/>
          </a:xfrm>
        </p:spPr>
        <p:txBody>
          <a:bodyPr rtlCol="0">
            <a:noAutofit/>
          </a:bodyPr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427200" y="3428999"/>
            <a:ext cx="2289600" cy="1831488"/>
          </a:xfrm>
        </p:spPr>
        <p:txBody>
          <a:bodyPr rtlCol="0">
            <a:noAutofit/>
          </a:bodyPr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14" name="Inhaltsplatzhalter 2"/>
          <p:cNvSpPr>
            <a:spLocks noGrp="1"/>
          </p:cNvSpPr>
          <p:nvPr>
            <p:ph idx="16"/>
          </p:nvPr>
        </p:nvSpPr>
        <p:spPr>
          <a:xfrm>
            <a:off x="450719" y="1597512"/>
            <a:ext cx="8236081" cy="1373616"/>
          </a:xfrm>
        </p:spPr>
        <p:txBody>
          <a:bodyPr/>
          <a:lstStyle>
            <a:lvl1pPr>
              <a:defRPr sz="2800" b="0"/>
            </a:lvl1pPr>
            <a:lvl2pPr>
              <a:defRPr sz="2800"/>
            </a:lvl2pPr>
            <a:lvl3pPr>
              <a:buNone/>
              <a:defRPr sz="2400"/>
            </a:lvl3pPr>
            <a:lvl4pPr marL="489553" indent="-244777">
              <a:tabLst/>
              <a:defRPr sz="2000"/>
            </a:lvl4pPr>
            <a:lvl5pPr marL="489553" indent="0">
              <a:buNone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57200" y="446574"/>
            <a:ext cx="8229600" cy="70175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50720" y="5718359"/>
            <a:ext cx="4121280" cy="457872"/>
          </a:xfrm>
        </p:spPr>
        <p:txBody>
          <a:bodyPr tIns="65304"/>
          <a:lstStyle>
            <a:lvl1pPr>
              <a:defRPr sz="11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7"/>
          </p:nvPr>
        </p:nvSpPr>
        <p:spPr>
          <a:xfrm>
            <a:off x="450720" y="6346853"/>
            <a:ext cx="915840" cy="36572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8672EA-400B-479C-92D2-E6D042B6599C}" type="datetimeFigureOut">
              <a:rPr lang="de-DE" smtClean="0"/>
              <a:pPr/>
              <a:t>08.07.2014</a:t>
            </a:fld>
            <a:endParaRPr lang="de-DE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8"/>
          </p:nvPr>
        </p:nvSpPr>
        <p:spPr>
          <a:xfrm>
            <a:off x="1530720" y="6346853"/>
            <a:ext cx="3939840" cy="36572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elplatzhalter 1"/>
          <p:cNvSpPr>
            <a:spLocks noGrp="1"/>
          </p:cNvSpPr>
          <p:nvPr>
            <p:ph type="title"/>
          </p:nvPr>
        </p:nvSpPr>
        <p:spPr bwMode="auto">
          <a:xfrm>
            <a:off x="456480" y="446353"/>
            <a:ext cx="8231040" cy="70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921" y="1599673"/>
            <a:ext cx="8229600" cy="366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1032" name="Picture 15" descr="HRW-Logo2010-CMYK-ppt.ai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589240"/>
            <a:ext cx="1795095" cy="149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5" r:id="rId13"/>
    <p:sldLayoutId id="2147483676" r:id="rId14"/>
  </p:sldLayoutIdLst>
  <p:timing>
    <p:tnLst>
      <p:par>
        <p:cTn id="1" dur="indefinite" restart="never" nodeType="tmRoot"/>
      </p:par>
    </p:tnLst>
  </p:timing>
  <p:txStyles>
    <p:titleStyle>
      <a:lvl1pPr algn="l" defTabSz="456437" rtl="0" eaLnBrk="1" fontAlgn="base" hangingPunct="1">
        <a:lnSpc>
          <a:spcPts val="3628"/>
        </a:lnSpc>
        <a:spcBef>
          <a:spcPct val="0"/>
        </a:spcBef>
        <a:spcAft>
          <a:spcPct val="0"/>
        </a:spcAft>
        <a:defRPr sz="3600" b="1" kern="1200">
          <a:solidFill>
            <a:schemeClr val="accent2"/>
          </a:solidFill>
          <a:latin typeface="Arial"/>
          <a:ea typeface="ＭＳ Ｐゴシック" pitchFamily="-112" charset="-128"/>
          <a:cs typeface="Arial"/>
        </a:defRPr>
      </a:lvl1pPr>
      <a:lvl2pPr algn="l" defTabSz="456437" rtl="0" eaLnBrk="1" fontAlgn="base" hangingPunct="1">
        <a:lnSpc>
          <a:spcPts val="3628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itchFamily="-112" charset="0"/>
          <a:ea typeface="ＭＳ Ｐゴシック" pitchFamily="-112" charset="-128"/>
        </a:defRPr>
      </a:lvl2pPr>
      <a:lvl3pPr algn="l" defTabSz="456437" rtl="0" eaLnBrk="1" fontAlgn="base" hangingPunct="1">
        <a:lnSpc>
          <a:spcPts val="3628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itchFamily="-112" charset="0"/>
          <a:ea typeface="ＭＳ Ｐゴシック" pitchFamily="-112" charset="-128"/>
        </a:defRPr>
      </a:lvl3pPr>
      <a:lvl4pPr algn="l" defTabSz="456437" rtl="0" eaLnBrk="1" fontAlgn="base" hangingPunct="1">
        <a:lnSpc>
          <a:spcPts val="3628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itchFamily="-112" charset="0"/>
          <a:ea typeface="ＭＳ Ｐゴシック" pitchFamily="-112" charset="-128"/>
        </a:defRPr>
      </a:lvl4pPr>
      <a:lvl5pPr algn="l" defTabSz="456437" rtl="0" eaLnBrk="1" fontAlgn="base" hangingPunct="1">
        <a:lnSpc>
          <a:spcPts val="3628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itchFamily="-112" charset="0"/>
          <a:ea typeface="ＭＳ Ｐゴシック" pitchFamily="-112" charset="-128"/>
        </a:defRPr>
      </a:lvl5pPr>
      <a:lvl6pPr marL="414680" algn="l" defTabSz="456437" rtl="0" eaLnBrk="1" fontAlgn="base" hangingPunct="1">
        <a:lnSpc>
          <a:spcPts val="3628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itchFamily="-112" charset="0"/>
          <a:ea typeface="ＭＳ Ｐゴシック" pitchFamily="-112" charset="-128"/>
        </a:defRPr>
      </a:lvl6pPr>
      <a:lvl7pPr marL="829361" algn="l" defTabSz="456437" rtl="0" eaLnBrk="1" fontAlgn="base" hangingPunct="1">
        <a:lnSpc>
          <a:spcPts val="3628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itchFamily="-112" charset="0"/>
          <a:ea typeface="ＭＳ Ｐゴシック" pitchFamily="-112" charset="-128"/>
        </a:defRPr>
      </a:lvl7pPr>
      <a:lvl8pPr marL="1244041" algn="l" defTabSz="456437" rtl="0" eaLnBrk="1" fontAlgn="base" hangingPunct="1">
        <a:lnSpc>
          <a:spcPts val="3628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itchFamily="-112" charset="0"/>
          <a:ea typeface="ＭＳ Ｐゴシック" pitchFamily="-112" charset="-128"/>
        </a:defRPr>
      </a:lvl8pPr>
      <a:lvl9pPr marL="1658722" algn="l" defTabSz="456437" rtl="0" eaLnBrk="1" fontAlgn="base" hangingPunct="1">
        <a:lnSpc>
          <a:spcPts val="3628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itchFamily="-112" charset="0"/>
          <a:ea typeface="ＭＳ Ｐゴシック" pitchFamily="-112" charset="-128"/>
        </a:defRPr>
      </a:lvl9pPr>
    </p:titleStyle>
    <p:bodyStyle>
      <a:lvl1pPr marL="311010" indent="-311010" algn="l" defTabSz="456437" rtl="0" eaLnBrk="1" fontAlgn="base" hangingPunct="1">
        <a:spcBef>
          <a:spcPts val="544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1pPr>
      <a:lvl2pPr marL="244777" indent="-244777" algn="l" defTabSz="456437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2pPr>
      <a:lvl3pPr marL="562987" indent="-318210" algn="l" defTabSz="456437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3pPr>
      <a:lvl4pPr marL="489553" indent="-244777" algn="l" defTabSz="456437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4pPr>
      <a:lvl5pPr marL="1052540" indent="-562987" algn="l" defTabSz="456437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5pPr>
      <a:lvl6pPr marL="2514290" indent="-228572" algn="l" defTabSz="45714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4" indent="-228572" algn="l" defTabSz="45714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8" indent="-228572" algn="l" defTabSz="45714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1" indent="-228572" algn="l" defTabSz="45714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457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457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457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457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2" algn="l" defTabSz="457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6" algn="l" defTabSz="457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9" algn="l" defTabSz="457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9.png"/><Relationship Id="rId7" Type="http://schemas.microsoft.com/office/2007/relationships/hdphoto" Target="../media/hdphoto6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microsoft.com/office/2007/relationships/hdphoto" Target="../media/hdphoto5.wdp"/><Relationship Id="rId4" Type="http://schemas.openxmlformats.org/officeDocument/2006/relationships/image" Target="../media/image60.png"/><Relationship Id="rId9" Type="http://schemas.microsoft.com/office/2007/relationships/hdphoto" Target="../media/hdphoto7.wdp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02646"/>
          </a:xfrm>
        </p:spPr>
        <p:txBody>
          <a:bodyPr/>
          <a:lstStyle/>
          <a:p>
            <a:r>
              <a:rPr lang="en-US" dirty="0" smtClean="0"/>
              <a:t>Hygiene in the non-clinical </a:t>
            </a:r>
            <a:r>
              <a:rPr lang="en-US" dirty="0" smtClean="0"/>
              <a:t>environment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de-DE" dirty="0">
                <a:solidFill>
                  <a:srgbClr val="0070C0"/>
                </a:solidFill>
              </a:rPr>
              <a:t/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/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/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/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/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/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/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/>
            </a:r>
            <a:br>
              <a:rPr lang="de-DE" dirty="0" smtClean="0">
                <a:solidFill>
                  <a:srgbClr val="0070C0"/>
                </a:solidFill>
              </a:rPr>
            </a:br>
            <a:endParaRPr lang="de-DE" sz="2000" dirty="0">
              <a:solidFill>
                <a:srgbClr val="0070C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236296" y="5733256"/>
            <a:ext cx="1907704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Picture 2" descr="W:\Life Sciences FB2\Formulare etc\Logo\Logo - RGB - 200p x Breite-We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396987"/>
            <a:ext cx="2071277" cy="9942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8" name="Picture 4" descr="C:\Users\DB\AppData\Local\Microsoft\Windows\Temporary Internet Files\Content.IE5\RWB23BI7\MP900423115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3" b="9453"/>
          <a:stretch/>
        </p:blipFill>
        <p:spPr bwMode="auto">
          <a:xfrm>
            <a:off x="0" y="889992"/>
            <a:ext cx="9144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179512" y="574486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400" b="1" dirty="0" smtClean="0">
                <a:solidFill>
                  <a:srgbClr val="0070C0"/>
                </a:solidFill>
              </a:rPr>
              <a:t>Dirk </a:t>
            </a:r>
            <a:r>
              <a:rPr lang="de-DE" sz="2400" b="1" dirty="0">
                <a:solidFill>
                  <a:srgbClr val="0070C0"/>
                </a:solidFill>
              </a:rPr>
              <a:t>Bockmühl</a:t>
            </a:r>
            <a:br>
              <a:rPr lang="de-DE" sz="2400" b="1" dirty="0">
                <a:solidFill>
                  <a:srgbClr val="0070C0"/>
                </a:solidFill>
              </a:rPr>
            </a:b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16432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5220072" y="1804337"/>
            <a:ext cx="567680" cy="3608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0" y="188640"/>
            <a:ext cx="9144000" cy="70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56437" rtl="0" eaLnBrk="1" fontAlgn="base" hangingPunct="1">
              <a:lnSpc>
                <a:spcPts val="3628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2"/>
                </a:solidFill>
                <a:latin typeface="Arial"/>
                <a:ea typeface="ＭＳ Ｐゴシック" pitchFamily="-112" charset="-128"/>
                <a:cs typeface="Arial"/>
              </a:defRPr>
            </a:lvl1pPr>
            <a:lvl2pPr algn="l" defTabSz="456437" rtl="0" eaLnBrk="1" fontAlgn="base" hangingPunct="1">
              <a:lnSpc>
                <a:spcPts val="3628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-112" charset="0"/>
                <a:ea typeface="ＭＳ Ｐゴシック" pitchFamily="-112" charset="-128"/>
              </a:defRPr>
            </a:lvl2pPr>
            <a:lvl3pPr algn="l" defTabSz="456437" rtl="0" eaLnBrk="1" fontAlgn="base" hangingPunct="1">
              <a:lnSpc>
                <a:spcPts val="3628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-112" charset="0"/>
                <a:ea typeface="ＭＳ Ｐゴシック" pitchFamily="-112" charset="-128"/>
              </a:defRPr>
            </a:lvl3pPr>
            <a:lvl4pPr algn="l" defTabSz="456437" rtl="0" eaLnBrk="1" fontAlgn="base" hangingPunct="1">
              <a:lnSpc>
                <a:spcPts val="3628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-112" charset="0"/>
                <a:ea typeface="ＭＳ Ｐゴシック" pitchFamily="-112" charset="-128"/>
              </a:defRPr>
            </a:lvl4pPr>
            <a:lvl5pPr algn="l" defTabSz="456437" rtl="0" eaLnBrk="1" fontAlgn="base" hangingPunct="1">
              <a:lnSpc>
                <a:spcPts val="3628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-112" charset="0"/>
                <a:ea typeface="ＭＳ Ｐゴシック" pitchFamily="-112" charset="-128"/>
              </a:defRPr>
            </a:lvl5pPr>
            <a:lvl6pPr marL="414680" algn="l" defTabSz="456437" rtl="0" eaLnBrk="1" fontAlgn="base" hangingPunct="1">
              <a:lnSpc>
                <a:spcPts val="3628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-112" charset="0"/>
                <a:ea typeface="ＭＳ Ｐゴシック" pitchFamily="-112" charset="-128"/>
              </a:defRPr>
            </a:lvl6pPr>
            <a:lvl7pPr marL="829361" algn="l" defTabSz="456437" rtl="0" eaLnBrk="1" fontAlgn="base" hangingPunct="1">
              <a:lnSpc>
                <a:spcPts val="3628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-112" charset="0"/>
                <a:ea typeface="ＭＳ Ｐゴシック" pitchFamily="-112" charset="-128"/>
              </a:defRPr>
            </a:lvl7pPr>
            <a:lvl8pPr marL="1244041" algn="l" defTabSz="456437" rtl="0" eaLnBrk="1" fontAlgn="base" hangingPunct="1">
              <a:lnSpc>
                <a:spcPts val="3628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-112" charset="0"/>
                <a:ea typeface="ＭＳ Ｐゴシック" pitchFamily="-112" charset="-128"/>
              </a:defRPr>
            </a:lvl8pPr>
            <a:lvl9pPr marL="1658722" algn="l" defTabSz="456437" rtl="0" eaLnBrk="1" fontAlgn="base" hangingPunct="1">
              <a:lnSpc>
                <a:spcPts val="3628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-112" charset="0"/>
                <a:ea typeface="ＭＳ Ｐゴシック" pitchFamily="-112" charset="-128"/>
              </a:defRPr>
            </a:lvl9pPr>
          </a:lstStyle>
          <a:p>
            <a:r>
              <a:rPr lang="de-DE" sz="3200" dirty="0" smtClean="0">
                <a:solidFill>
                  <a:srgbClr val="0070C0"/>
                </a:solidFill>
              </a:rPr>
              <a:t>The </a:t>
            </a:r>
            <a:r>
              <a:rPr lang="de-DE" sz="3200" dirty="0" err="1" smtClean="0">
                <a:solidFill>
                  <a:srgbClr val="0070C0"/>
                </a:solidFill>
              </a:rPr>
              <a:t>dishwasher</a:t>
            </a:r>
            <a:r>
              <a:rPr lang="de-DE" sz="3200" dirty="0" smtClean="0">
                <a:solidFill>
                  <a:srgbClr val="0070C0"/>
                </a:solidFill>
              </a:rPr>
              <a:t>: a </a:t>
            </a:r>
            <a:r>
              <a:rPr lang="de-DE" sz="3200" dirty="0" err="1" smtClean="0">
                <a:solidFill>
                  <a:srgbClr val="0070C0"/>
                </a:solidFill>
              </a:rPr>
              <a:t>risk</a:t>
            </a:r>
            <a:r>
              <a:rPr lang="de-DE" sz="3200" dirty="0" smtClean="0">
                <a:solidFill>
                  <a:srgbClr val="0070C0"/>
                </a:solidFill>
              </a:rPr>
              <a:t>?</a:t>
            </a:r>
            <a:endParaRPr lang="de-DE" sz="3200" dirty="0">
              <a:solidFill>
                <a:srgbClr val="0070C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66228" y="1165730"/>
            <a:ext cx="9318748" cy="463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08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57"/>
          <a:stretch/>
        </p:blipFill>
        <p:spPr bwMode="auto">
          <a:xfrm>
            <a:off x="-108520" y="-15652"/>
            <a:ext cx="9252519" cy="687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76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435"/>
            <a:ext cx="9150045" cy="3873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07504" y="193770"/>
            <a:ext cx="8928992" cy="642942"/>
          </a:xfrm>
        </p:spPr>
        <p:txBody>
          <a:bodyPr>
            <a:normAutofit/>
          </a:bodyPr>
          <a:lstStyle/>
          <a:p>
            <a:r>
              <a:rPr lang="de-DE" sz="3200" dirty="0" err="1" smtClean="0">
                <a:solidFill>
                  <a:srgbClr val="0070C0"/>
                </a:solidFill>
              </a:rPr>
              <a:t>Dishwashers</a:t>
            </a:r>
            <a:r>
              <a:rPr lang="de-DE" sz="3200" dirty="0" smtClean="0">
                <a:solidFill>
                  <a:srgbClr val="0070C0"/>
                </a:solidFill>
              </a:rPr>
              <a:t> </a:t>
            </a:r>
            <a:r>
              <a:rPr lang="de-DE" sz="3200" dirty="0" err="1" smtClean="0">
                <a:solidFill>
                  <a:srgbClr val="0070C0"/>
                </a:solidFill>
              </a:rPr>
              <a:t>host</a:t>
            </a:r>
            <a:r>
              <a:rPr lang="de-DE" sz="3200" dirty="0" smtClean="0">
                <a:solidFill>
                  <a:srgbClr val="0070C0"/>
                </a:solidFill>
              </a:rPr>
              <a:t> </a:t>
            </a:r>
            <a:r>
              <a:rPr lang="de-DE" sz="3200" dirty="0" err="1" smtClean="0">
                <a:solidFill>
                  <a:srgbClr val="0070C0"/>
                </a:solidFill>
              </a:rPr>
              <a:t>b</a:t>
            </a:r>
            <a:r>
              <a:rPr lang="de-DE" sz="3200" b="1" dirty="0" err="1" smtClean="0">
                <a:solidFill>
                  <a:srgbClr val="0070C0"/>
                </a:solidFill>
              </a:rPr>
              <a:t>lack</a:t>
            </a:r>
            <a:r>
              <a:rPr lang="de-DE" sz="3200" b="1" dirty="0" smtClean="0">
                <a:solidFill>
                  <a:srgbClr val="0070C0"/>
                </a:solidFill>
              </a:rPr>
              <a:t> </a:t>
            </a:r>
            <a:r>
              <a:rPr lang="de-DE" sz="3200" b="1" dirty="0" err="1" smtClean="0">
                <a:solidFill>
                  <a:srgbClr val="0070C0"/>
                </a:solidFill>
              </a:rPr>
              <a:t>yeast</a:t>
            </a:r>
            <a:r>
              <a:rPr lang="de-DE" sz="3200" dirty="0" err="1">
                <a:solidFill>
                  <a:srgbClr val="0070C0"/>
                </a:solidFill>
              </a:rPr>
              <a:t>s</a:t>
            </a:r>
            <a:endParaRPr lang="de-DE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9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" y="1164841"/>
            <a:ext cx="9144000" cy="572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884368" y="903231"/>
            <a:ext cx="11897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err="1" smtClean="0"/>
              <a:t>Zalar</a:t>
            </a:r>
            <a:r>
              <a:rPr lang="de-DE" sz="1100" dirty="0" smtClean="0"/>
              <a:t> et al. (2011)</a:t>
            </a:r>
            <a:endParaRPr lang="de-DE" sz="1100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07504" y="193770"/>
            <a:ext cx="8928992" cy="642942"/>
          </a:xfrm>
        </p:spPr>
        <p:txBody>
          <a:bodyPr>
            <a:normAutofit/>
          </a:bodyPr>
          <a:lstStyle/>
          <a:p>
            <a:r>
              <a:rPr lang="de-DE" sz="3200" dirty="0" err="1">
                <a:solidFill>
                  <a:srgbClr val="0070C0"/>
                </a:solidFill>
              </a:rPr>
              <a:t>Dishwashers</a:t>
            </a:r>
            <a:r>
              <a:rPr lang="de-DE" sz="3200" dirty="0">
                <a:solidFill>
                  <a:srgbClr val="0070C0"/>
                </a:solidFill>
              </a:rPr>
              <a:t> </a:t>
            </a:r>
            <a:r>
              <a:rPr lang="de-DE" sz="3200" dirty="0" err="1">
                <a:solidFill>
                  <a:srgbClr val="0070C0"/>
                </a:solidFill>
              </a:rPr>
              <a:t>host</a:t>
            </a:r>
            <a:r>
              <a:rPr lang="de-DE" sz="3200" dirty="0">
                <a:solidFill>
                  <a:srgbClr val="0070C0"/>
                </a:solidFill>
              </a:rPr>
              <a:t> </a:t>
            </a:r>
            <a:r>
              <a:rPr lang="de-DE" sz="3200" dirty="0" err="1">
                <a:solidFill>
                  <a:srgbClr val="0070C0"/>
                </a:solidFill>
              </a:rPr>
              <a:t>black</a:t>
            </a:r>
            <a:r>
              <a:rPr lang="de-DE" sz="3200" dirty="0">
                <a:solidFill>
                  <a:srgbClr val="0070C0"/>
                </a:solidFill>
              </a:rPr>
              <a:t> </a:t>
            </a:r>
            <a:r>
              <a:rPr lang="de-DE" sz="3200" dirty="0" err="1">
                <a:solidFill>
                  <a:srgbClr val="0070C0"/>
                </a:solidFill>
              </a:rPr>
              <a:t>yeasts</a:t>
            </a:r>
            <a:endParaRPr lang="de-DE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26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627784" y="-541323"/>
            <a:ext cx="3751348" cy="7786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0000" dirty="0" smtClean="0">
                <a:solidFill>
                  <a:srgbClr val="002060"/>
                </a:solidFill>
              </a:rPr>
              <a:t>?</a:t>
            </a:r>
            <a:endParaRPr lang="de-DE" sz="50000" dirty="0">
              <a:solidFill>
                <a:srgbClr val="002060"/>
              </a:solidFill>
            </a:endParaRPr>
          </a:p>
        </p:txBody>
      </p:sp>
      <p:sp>
        <p:nvSpPr>
          <p:cNvPr id="72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3770"/>
            <a:ext cx="9108504" cy="642942"/>
          </a:xfrm>
        </p:spPr>
        <p:txBody>
          <a:bodyPr/>
          <a:lstStyle/>
          <a:p>
            <a:pPr algn="ctr"/>
            <a:r>
              <a:rPr lang="en-GB" sz="3200" dirty="0" smtClean="0">
                <a:solidFill>
                  <a:srgbClr val="0070C0"/>
                </a:solidFill>
              </a:rPr>
              <a:t>But is there a risk of infection?</a:t>
            </a:r>
            <a:endParaRPr lang="en-GB" sz="3200" dirty="0">
              <a:solidFill>
                <a:srgbClr val="0070C0"/>
              </a:solidFill>
            </a:endParaRPr>
          </a:p>
        </p:txBody>
      </p:sp>
      <p:pic>
        <p:nvPicPr>
          <p:cNvPr id="8" name="Grafik 7" descr="HSRW-Logo_300x14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26" y="6000768"/>
            <a:ext cx="164307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665" y="4725144"/>
            <a:ext cx="1403585" cy="140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54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3770"/>
            <a:ext cx="9108504" cy="642942"/>
          </a:xfrm>
        </p:spPr>
        <p:txBody>
          <a:bodyPr/>
          <a:lstStyle/>
          <a:p>
            <a:pPr algn="ctr"/>
            <a:r>
              <a:rPr lang="en-GB" sz="3200" dirty="0" smtClean="0">
                <a:solidFill>
                  <a:srgbClr val="0070C0"/>
                </a:solidFill>
              </a:rPr>
              <a:t>Estimation of infection risk</a:t>
            </a:r>
            <a:endParaRPr lang="en-GB" sz="3200" dirty="0">
              <a:solidFill>
                <a:srgbClr val="0070C0"/>
              </a:solidFill>
            </a:endParaRPr>
          </a:p>
        </p:txBody>
      </p:sp>
      <p:pic>
        <p:nvPicPr>
          <p:cNvPr id="8" name="Grafik 7" descr="HSRW-Logo_300x14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26" y="6000768"/>
            <a:ext cx="164307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/>
          <p:cNvSpPr txBox="1"/>
          <p:nvPr/>
        </p:nvSpPr>
        <p:spPr>
          <a:xfrm>
            <a:off x="323528" y="1087554"/>
            <a:ext cx="4386137" cy="4213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de-DE" sz="2800" b="1" dirty="0" err="1" smtClean="0"/>
              <a:t>Pathogenic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microbes</a:t>
            </a:r>
            <a:r>
              <a:rPr lang="de-DE" sz="2800" b="1" dirty="0" smtClean="0"/>
              <a:t>?</a:t>
            </a:r>
            <a:endParaRPr lang="de-DE" sz="2800" b="1" dirty="0"/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de-DE" sz="2800" b="1" dirty="0" err="1" smtClean="0"/>
              <a:t>Routes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of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infection</a:t>
            </a:r>
            <a:r>
              <a:rPr lang="de-DE" sz="2800" b="1" dirty="0" smtClean="0"/>
              <a:t>?</a:t>
            </a:r>
            <a:endParaRPr lang="de-DE" sz="2800" b="1" dirty="0"/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de-DE" sz="2800" b="1" dirty="0" smtClean="0"/>
              <a:t>Exposition?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de-DE" sz="2800" b="1" dirty="0" err="1" smtClean="0"/>
              <a:t>Risk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factors</a:t>
            </a:r>
            <a:r>
              <a:rPr lang="de-DE" sz="2800" b="1" dirty="0" smtClean="0"/>
              <a:t>?</a:t>
            </a:r>
          </a:p>
        </p:txBody>
      </p:sp>
      <p:pic>
        <p:nvPicPr>
          <p:cNvPr id="7170" name="Picture 2" descr="C:\Users\DB\AppData\Local\Microsoft\Windows\Temporary Internet Files\Content.IE5\OBPSOP84\MP900321158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11552" y="1424721"/>
            <a:ext cx="4032448" cy="409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47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116632"/>
            <a:ext cx="9073008" cy="642942"/>
          </a:xfrm>
        </p:spPr>
        <p:txBody>
          <a:bodyPr/>
          <a:lstStyle/>
          <a:p>
            <a:pPr algn="ctr"/>
            <a:r>
              <a:rPr lang="en-GB" dirty="0" smtClean="0"/>
              <a:t>Groups of higher risk: </a:t>
            </a:r>
            <a:r>
              <a:rPr lang="en-GB" dirty="0"/>
              <a:t>YOPIs</a:t>
            </a:r>
          </a:p>
        </p:txBody>
      </p:sp>
      <p:pic>
        <p:nvPicPr>
          <p:cNvPr id="799748" name="Picture 4" descr="alte_frau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863" y="840931"/>
            <a:ext cx="2586127" cy="22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9749" name="Picture 5" descr="schlafendes-Baby_c0d92b40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880" y="840931"/>
            <a:ext cx="2817721" cy="22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9750" name="Picture 6" descr="pregn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646" y="4114627"/>
            <a:ext cx="2865389" cy="219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9751" name="Picture 7" descr="I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5" y="4161111"/>
            <a:ext cx="2574175" cy="214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9752" name="Rectangle 8"/>
          <p:cNvSpPr>
            <a:spLocks noChangeArrowheads="1"/>
          </p:cNvSpPr>
          <p:nvPr/>
        </p:nvSpPr>
        <p:spPr bwMode="auto">
          <a:xfrm>
            <a:off x="1475656" y="730252"/>
            <a:ext cx="3034839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GB" sz="2000" dirty="0" smtClean="0"/>
              <a:t>Young</a:t>
            </a:r>
            <a:endParaRPr lang="en-GB" sz="2000" dirty="0"/>
          </a:p>
        </p:txBody>
      </p:sp>
      <p:sp>
        <p:nvSpPr>
          <p:cNvPr id="799753" name="Rectangle 9"/>
          <p:cNvSpPr>
            <a:spLocks noChangeArrowheads="1"/>
          </p:cNvSpPr>
          <p:nvPr/>
        </p:nvSpPr>
        <p:spPr bwMode="auto">
          <a:xfrm>
            <a:off x="4638922" y="730251"/>
            <a:ext cx="2885406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GB" sz="2000" dirty="0" smtClean="0"/>
              <a:t>Old</a:t>
            </a:r>
            <a:endParaRPr lang="en-GB" sz="2000" dirty="0"/>
          </a:p>
        </p:txBody>
      </p:sp>
      <p:sp>
        <p:nvSpPr>
          <p:cNvPr id="799754" name="Rectangle 10"/>
          <p:cNvSpPr>
            <a:spLocks noChangeArrowheads="1"/>
          </p:cNvSpPr>
          <p:nvPr/>
        </p:nvSpPr>
        <p:spPr bwMode="auto">
          <a:xfrm>
            <a:off x="1403648" y="3748970"/>
            <a:ext cx="3034839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GB" sz="2000" dirty="0" smtClean="0"/>
              <a:t>Pregnant </a:t>
            </a:r>
          </a:p>
        </p:txBody>
      </p:sp>
      <p:sp>
        <p:nvSpPr>
          <p:cNvPr id="799755" name="Rectangle 11"/>
          <p:cNvSpPr>
            <a:spLocks noChangeArrowheads="1"/>
          </p:cNvSpPr>
          <p:nvPr/>
        </p:nvSpPr>
        <p:spPr bwMode="auto">
          <a:xfrm>
            <a:off x="4716017" y="3748970"/>
            <a:ext cx="2664295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GB" sz="2000" dirty="0" smtClean="0"/>
              <a:t>Immunocompromised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7525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0055" name="Picture 7" descr="HBCJRoeP_Pxgen_r_467xA"/>
          <p:cNvPicPr>
            <a:picLocks noChangeAspect="1" noChangeArrowheads="1"/>
          </p:cNvPicPr>
          <p:nvPr/>
        </p:nvPicPr>
        <p:blipFill>
          <a:blip r:embed="rId2" cstate="print">
            <a:lum bright="54000" contrast="-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590700"/>
            <a:ext cx="879033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3770"/>
            <a:ext cx="9144000" cy="642942"/>
          </a:xfrm>
        </p:spPr>
        <p:txBody>
          <a:bodyPr/>
          <a:lstStyle/>
          <a:p>
            <a:pPr algn="ctr"/>
            <a:r>
              <a:rPr lang="de-DE" sz="3200" dirty="0" err="1" smtClean="0">
                <a:solidFill>
                  <a:srgbClr val="0070C0"/>
                </a:solidFill>
              </a:rPr>
              <a:t>Antibacterial</a:t>
            </a:r>
            <a:r>
              <a:rPr lang="de-DE" sz="3200" dirty="0" smtClean="0">
                <a:solidFill>
                  <a:srgbClr val="0070C0"/>
                </a:solidFill>
              </a:rPr>
              <a:t> </a:t>
            </a:r>
            <a:r>
              <a:rPr lang="de-DE" sz="3200" dirty="0" err="1" smtClean="0">
                <a:solidFill>
                  <a:srgbClr val="0070C0"/>
                </a:solidFill>
              </a:rPr>
              <a:t>effect</a:t>
            </a:r>
            <a:r>
              <a:rPr lang="de-DE" sz="3200" dirty="0" smtClean="0">
                <a:solidFill>
                  <a:srgbClr val="0070C0"/>
                </a:solidFill>
              </a:rPr>
              <a:t> </a:t>
            </a:r>
            <a:r>
              <a:rPr lang="de-DE" sz="3200" dirty="0" err="1" smtClean="0">
                <a:solidFill>
                  <a:srgbClr val="0070C0"/>
                </a:solidFill>
              </a:rPr>
              <a:t>of</a:t>
            </a:r>
            <a:r>
              <a:rPr lang="de-DE" sz="3200" dirty="0" smtClean="0">
                <a:solidFill>
                  <a:srgbClr val="0070C0"/>
                </a:solidFill>
              </a:rPr>
              <a:t> </a:t>
            </a:r>
            <a:r>
              <a:rPr lang="de-DE" sz="3200" dirty="0" err="1" smtClean="0">
                <a:solidFill>
                  <a:srgbClr val="0070C0"/>
                </a:solidFill>
              </a:rPr>
              <a:t>hand</a:t>
            </a:r>
            <a:r>
              <a:rPr lang="de-DE" sz="3200" dirty="0" smtClean="0">
                <a:solidFill>
                  <a:srgbClr val="0070C0"/>
                </a:solidFill>
              </a:rPr>
              <a:t> </a:t>
            </a:r>
            <a:r>
              <a:rPr lang="de-DE" sz="3200" dirty="0" err="1" smtClean="0">
                <a:solidFill>
                  <a:srgbClr val="0070C0"/>
                </a:solidFill>
              </a:rPr>
              <a:t>dishwashing</a:t>
            </a:r>
            <a:endParaRPr lang="de-DE" sz="3200" dirty="0">
              <a:solidFill>
                <a:srgbClr val="0070C0"/>
              </a:solidFill>
            </a:endParaRPr>
          </a:p>
        </p:txBody>
      </p:sp>
      <p:sp>
        <p:nvSpPr>
          <p:cNvPr id="770052" name="Rectangle 4"/>
          <p:cNvSpPr>
            <a:spLocks noChangeArrowheads="1"/>
          </p:cNvSpPr>
          <p:nvPr/>
        </p:nvSpPr>
        <p:spPr bwMode="auto">
          <a:xfrm>
            <a:off x="107504" y="6461188"/>
            <a:ext cx="4419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 dirty="0" err="1"/>
              <a:t>Mattick</a:t>
            </a:r>
            <a:r>
              <a:rPr lang="en-GB" sz="1400" dirty="0"/>
              <a:t> </a:t>
            </a:r>
            <a:r>
              <a:rPr lang="en-GB" sz="1400" i="1" dirty="0"/>
              <a:t>et al.: </a:t>
            </a:r>
            <a:r>
              <a:rPr lang="en-GB" sz="1400" dirty="0" err="1" smtClean="0"/>
              <a:t>Int</a:t>
            </a:r>
            <a:r>
              <a:rPr lang="en-GB" sz="1400" dirty="0" smtClean="0"/>
              <a:t> J </a:t>
            </a:r>
            <a:r>
              <a:rPr lang="en-GB" sz="1400" dirty="0"/>
              <a:t>Food </a:t>
            </a:r>
            <a:r>
              <a:rPr lang="en-GB" sz="1400" dirty="0" err="1" smtClean="0"/>
              <a:t>Microbiol</a:t>
            </a:r>
            <a:r>
              <a:rPr lang="en-GB" sz="1400" dirty="0" smtClean="0"/>
              <a:t> </a:t>
            </a:r>
            <a:r>
              <a:rPr lang="en-GB" sz="1400" dirty="0"/>
              <a:t>85 (2003) 213– 226</a:t>
            </a:r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634842"/>
              </p:ext>
            </p:extLst>
          </p:nvPr>
        </p:nvGraphicFramePr>
        <p:xfrm>
          <a:off x="899593" y="1644824"/>
          <a:ext cx="6408712" cy="3586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feld 1"/>
          <p:cNvSpPr txBox="1"/>
          <p:nvPr/>
        </p:nvSpPr>
        <p:spPr>
          <a:xfrm rot="16200000">
            <a:off x="-461107" y="3115074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Soaking</a:t>
            </a:r>
            <a:r>
              <a:rPr lang="de-DE" dirty="0" smtClean="0"/>
              <a:t> time [min]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2736446" y="5109567"/>
            <a:ext cx="197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Temperature</a:t>
            </a:r>
            <a:r>
              <a:rPr lang="de-DE" dirty="0" smtClean="0"/>
              <a:t> [°C]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7308304" y="2636912"/>
            <a:ext cx="1224136" cy="50405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Water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7308304" y="3284984"/>
            <a:ext cx="1224136" cy="576064"/>
          </a:xfrm>
          <a:prstGeom prst="rect">
            <a:avLst/>
          </a:prstGeom>
          <a:solidFill>
            <a:srgbClr val="9CBB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Water</a:t>
            </a:r>
            <a:r>
              <a:rPr lang="de-DE" dirty="0" smtClean="0">
                <a:solidFill>
                  <a:schemeClr val="tx1"/>
                </a:solidFill>
              </a:rPr>
              <a:t> + </a:t>
            </a:r>
            <a:r>
              <a:rPr lang="de-DE" dirty="0" err="1" smtClean="0">
                <a:solidFill>
                  <a:schemeClr val="tx1"/>
                </a:solidFill>
              </a:rPr>
              <a:t>Detergent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96552" y="1124744"/>
            <a:ext cx="820789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6437" rtl="0" eaLnBrk="1" fontAlgn="base" hangingPunct="1">
              <a:lnSpc>
                <a:spcPts val="3628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2"/>
                </a:solidFill>
                <a:latin typeface="Arial"/>
                <a:ea typeface="ＭＳ Ｐゴシック" pitchFamily="-112" charset="-128"/>
                <a:cs typeface="Arial"/>
              </a:defRPr>
            </a:lvl1pPr>
            <a:lvl2pPr algn="l" defTabSz="456437" rtl="0" eaLnBrk="1" fontAlgn="base" hangingPunct="1">
              <a:lnSpc>
                <a:spcPts val="3628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-112" charset="0"/>
                <a:ea typeface="ＭＳ Ｐゴシック" pitchFamily="-112" charset="-128"/>
              </a:defRPr>
            </a:lvl2pPr>
            <a:lvl3pPr algn="l" defTabSz="456437" rtl="0" eaLnBrk="1" fontAlgn="base" hangingPunct="1">
              <a:lnSpc>
                <a:spcPts val="3628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-112" charset="0"/>
                <a:ea typeface="ＭＳ Ｐゴシック" pitchFamily="-112" charset="-128"/>
              </a:defRPr>
            </a:lvl3pPr>
            <a:lvl4pPr algn="l" defTabSz="456437" rtl="0" eaLnBrk="1" fontAlgn="base" hangingPunct="1">
              <a:lnSpc>
                <a:spcPts val="3628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-112" charset="0"/>
                <a:ea typeface="ＭＳ Ｐゴシック" pitchFamily="-112" charset="-128"/>
              </a:defRPr>
            </a:lvl4pPr>
            <a:lvl5pPr algn="l" defTabSz="456437" rtl="0" eaLnBrk="1" fontAlgn="base" hangingPunct="1">
              <a:lnSpc>
                <a:spcPts val="3628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-112" charset="0"/>
                <a:ea typeface="ＭＳ Ｐゴシック" pitchFamily="-112" charset="-128"/>
              </a:defRPr>
            </a:lvl5pPr>
            <a:lvl6pPr marL="414680" algn="l" defTabSz="456437" rtl="0" eaLnBrk="1" fontAlgn="base" hangingPunct="1">
              <a:lnSpc>
                <a:spcPts val="3628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-112" charset="0"/>
                <a:ea typeface="ＭＳ Ｐゴシック" pitchFamily="-112" charset="-128"/>
              </a:defRPr>
            </a:lvl6pPr>
            <a:lvl7pPr marL="829361" algn="l" defTabSz="456437" rtl="0" eaLnBrk="1" fontAlgn="base" hangingPunct="1">
              <a:lnSpc>
                <a:spcPts val="3628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-112" charset="0"/>
                <a:ea typeface="ＭＳ Ｐゴシック" pitchFamily="-112" charset="-128"/>
              </a:defRPr>
            </a:lvl7pPr>
            <a:lvl8pPr marL="1244041" algn="l" defTabSz="456437" rtl="0" eaLnBrk="1" fontAlgn="base" hangingPunct="1">
              <a:lnSpc>
                <a:spcPts val="3628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-112" charset="0"/>
                <a:ea typeface="ＭＳ Ｐゴシック" pitchFamily="-112" charset="-128"/>
              </a:defRPr>
            </a:lvl8pPr>
            <a:lvl9pPr marL="1658722" algn="l" defTabSz="456437" rtl="0" eaLnBrk="1" fontAlgn="base" hangingPunct="1">
              <a:lnSpc>
                <a:spcPts val="3628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-112" charset="0"/>
                <a:ea typeface="ＭＳ Ｐゴシック" pitchFamily="-112" charset="-128"/>
              </a:defRPr>
            </a:lvl9pPr>
          </a:lstStyle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Time </a:t>
            </a:r>
            <a:r>
              <a:rPr lang="de-DE" sz="2400" dirty="0" err="1" smtClean="0">
                <a:solidFill>
                  <a:schemeClr val="tx1"/>
                </a:solidFill>
              </a:rPr>
              <a:t>needed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to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reduce</a:t>
            </a:r>
            <a:r>
              <a:rPr lang="de-DE" sz="2400" dirty="0" smtClean="0">
                <a:solidFill>
                  <a:schemeClr val="tx1"/>
                </a:solidFill>
              </a:rPr>
              <a:t> 99,9% </a:t>
            </a:r>
            <a:r>
              <a:rPr lang="de-DE" sz="2400" dirty="0" err="1" smtClean="0">
                <a:solidFill>
                  <a:schemeClr val="tx1"/>
                </a:solidFill>
              </a:rPr>
              <a:t>of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i="1" dirty="0" smtClean="0">
                <a:solidFill>
                  <a:schemeClr val="tx1"/>
                </a:solidFill>
              </a:rPr>
              <a:t>Salmonella</a:t>
            </a:r>
            <a:endParaRPr lang="de-DE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26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93770"/>
            <a:ext cx="9144000" cy="642942"/>
          </a:xfrm>
        </p:spPr>
        <p:txBody>
          <a:bodyPr/>
          <a:lstStyle/>
          <a:p>
            <a:pPr algn="ctr"/>
            <a:r>
              <a:rPr lang="de-DE" sz="3200" dirty="0" smtClean="0">
                <a:solidFill>
                  <a:srgbClr val="0070C0"/>
                </a:solidFill>
              </a:rPr>
              <a:t>The „</a:t>
            </a:r>
            <a:r>
              <a:rPr lang="de-DE" sz="3200" dirty="0" err="1" smtClean="0">
                <a:solidFill>
                  <a:srgbClr val="0070C0"/>
                </a:solidFill>
              </a:rPr>
              <a:t>killer</a:t>
            </a:r>
            <a:r>
              <a:rPr lang="de-DE" sz="3200" dirty="0" smtClean="0">
                <a:solidFill>
                  <a:srgbClr val="0070C0"/>
                </a:solidFill>
              </a:rPr>
              <a:t>“ </a:t>
            </a:r>
            <a:r>
              <a:rPr lang="de-DE" sz="3200" dirty="0" err="1" smtClean="0">
                <a:solidFill>
                  <a:srgbClr val="0070C0"/>
                </a:solidFill>
              </a:rPr>
              <a:t>sponge</a:t>
            </a:r>
            <a:endParaRPr lang="de-DE" sz="3200" dirty="0">
              <a:solidFill>
                <a:srgbClr val="0070C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1156" y="6381328"/>
            <a:ext cx="6566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 smtClean="0"/>
              <a:t>Enriquez</a:t>
            </a:r>
            <a:r>
              <a:rPr lang="de-DE" dirty="0" smtClean="0"/>
              <a:t> </a:t>
            </a:r>
            <a:r>
              <a:rPr lang="de-DE" i="1" dirty="0" smtClean="0"/>
              <a:t>et al. </a:t>
            </a:r>
            <a:r>
              <a:rPr lang="de-DE" dirty="0" err="1" smtClean="0"/>
              <a:t>Dairy</a:t>
            </a:r>
            <a:r>
              <a:rPr lang="de-DE" dirty="0" smtClean="0"/>
              <a:t> </a:t>
            </a:r>
            <a:r>
              <a:rPr lang="de-DE" dirty="0"/>
              <a:t>Food </a:t>
            </a:r>
            <a:r>
              <a:rPr lang="de-DE" dirty="0" err="1"/>
              <a:t>Environ</a:t>
            </a:r>
            <a:r>
              <a:rPr lang="de-DE" dirty="0"/>
              <a:t>. </a:t>
            </a:r>
            <a:r>
              <a:rPr lang="de-DE" dirty="0" err="1"/>
              <a:t>Sanitation</a:t>
            </a:r>
            <a:r>
              <a:rPr lang="de-DE" dirty="0"/>
              <a:t>. 17:20-24.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8" r="12036"/>
          <a:stretch/>
        </p:blipFill>
        <p:spPr bwMode="auto">
          <a:xfrm>
            <a:off x="112980" y="1268760"/>
            <a:ext cx="4217436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 bwMode="auto">
          <a:xfrm>
            <a:off x="40972" y="2346226"/>
            <a:ext cx="43870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456437" rtl="0" eaLnBrk="1" fontAlgn="base" hangingPunct="1">
              <a:lnSpc>
                <a:spcPts val="3628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70C0"/>
                </a:solidFill>
                <a:latin typeface="Arial"/>
                <a:ea typeface="ＭＳ Ｐゴシック" pitchFamily="-112" charset="-128"/>
                <a:cs typeface="Arial"/>
              </a:defRPr>
            </a:lvl1pPr>
            <a:lvl2pPr algn="l" defTabSz="456437" rtl="0" eaLnBrk="1" fontAlgn="base" hangingPunct="1">
              <a:lnSpc>
                <a:spcPts val="3628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-112" charset="0"/>
                <a:ea typeface="ＭＳ Ｐゴシック" pitchFamily="-112" charset="-128"/>
              </a:defRPr>
            </a:lvl2pPr>
            <a:lvl3pPr algn="l" defTabSz="456437" rtl="0" eaLnBrk="1" fontAlgn="base" hangingPunct="1">
              <a:lnSpc>
                <a:spcPts val="3628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-112" charset="0"/>
                <a:ea typeface="ＭＳ Ｐゴシック" pitchFamily="-112" charset="-128"/>
              </a:defRPr>
            </a:lvl3pPr>
            <a:lvl4pPr algn="l" defTabSz="456437" rtl="0" eaLnBrk="1" fontAlgn="base" hangingPunct="1">
              <a:lnSpc>
                <a:spcPts val="3628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-112" charset="0"/>
                <a:ea typeface="ＭＳ Ｐゴシック" pitchFamily="-112" charset="-128"/>
              </a:defRPr>
            </a:lvl4pPr>
            <a:lvl5pPr algn="l" defTabSz="456437" rtl="0" eaLnBrk="1" fontAlgn="base" hangingPunct="1">
              <a:lnSpc>
                <a:spcPts val="3628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-112" charset="0"/>
                <a:ea typeface="ＭＳ Ｐゴシック" pitchFamily="-112" charset="-128"/>
              </a:defRPr>
            </a:lvl5pPr>
            <a:lvl6pPr marL="414680" algn="l" defTabSz="456437" rtl="0" eaLnBrk="1" fontAlgn="base" hangingPunct="1">
              <a:lnSpc>
                <a:spcPts val="3628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-112" charset="0"/>
                <a:ea typeface="ＭＳ Ｐゴシック" pitchFamily="-112" charset="-128"/>
              </a:defRPr>
            </a:lvl6pPr>
            <a:lvl7pPr marL="829361" algn="l" defTabSz="456437" rtl="0" eaLnBrk="1" fontAlgn="base" hangingPunct="1">
              <a:lnSpc>
                <a:spcPts val="3628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-112" charset="0"/>
                <a:ea typeface="ＭＳ Ｐゴシック" pitchFamily="-112" charset="-128"/>
              </a:defRPr>
            </a:lvl7pPr>
            <a:lvl8pPr marL="1244041" algn="l" defTabSz="456437" rtl="0" eaLnBrk="1" fontAlgn="base" hangingPunct="1">
              <a:lnSpc>
                <a:spcPts val="3628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-112" charset="0"/>
                <a:ea typeface="ＭＳ Ｐゴシック" pitchFamily="-112" charset="-128"/>
              </a:defRPr>
            </a:lvl8pPr>
            <a:lvl9pPr marL="1658722" algn="l" defTabSz="456437" rtl="0" eaLnBrk="1" fontAlgn="base" hangingPunct="1">
              <a:lnSpc>
                <a:spcPts val="3628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-112" charset="0"/>
                <a:ea typeface="ＭＳ Ｐゴシック" pitchFamily="-112" charset="-128"/>
              </a:defRPr>
            </a:lvl9pPr>
          </a:lstStyle>
          <a:p>
            <a:pPr algn="ctr"/>
            <a:r>
              <a:rPr lang="de-DE" dirty="0" smtClean="0"/>
              <a:t>10</a:t>
            </a:r>
            <a:r>
              <a:rPr lang="de-DE" baseline="30000" dirty="0" smtClean="0"/>
              <a:t>2</a:t>
            </a:r>
            <a:r>
              <a:rPr lang="de-DE" dirty="0" smtClean="0"/>
              <a:t> – 10</a:t>
            </a:r>
            <a:r>
              <a:rPr lang="de-DE" baseline="30000" dirty="0" smtClean="0"/>
              <a:t>7</a:t>
            </a:r>
            <a:r>
              <a:rPr lang="de-DE" dirty="0" smtClean="0"/>
              <a:t> </a:t>
            </a:r>
          </a:p>
          <a:p>
            <a:pPr algn="ctr"/>
            <a:r>
              <a:rPr lang="de-DE" dirty="0" err="1" smtClean="0"/>
              <a:t>microbial</a:t>
            </a:r>
            <a:r>
              <a:rPr lang="de-DE" dirty="0" smtClean="0"/>
              <a:t> </a:t>
            </a:r>
            <a:r>
              <a:rPr lang="de-DE" dirty="0" err="1" smtClean="0"/>
              <a:t>cells</a:t>
            </a:r>
            <a:endParaRPr lang="de-DE" dirty="0" smtClean="0"/>
          </a:p>
          <a:p>
            <a:pPr algn="ctr"/>
            <a:r>
              <a:rPr lang="de-DE" dirty="0" smtClean="0"/>
              <a:t> per </a:t>
            </a:r>
            <a:r>
              <a:rPr lang="de-DE" dirty="0" err="1" smtClean="0"/>
              <a:t>gramm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59260"/>
            <a:ext cx="4523995" cy="339299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644008" y="4845807"/>
            <a:ext cx="44823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SEM-photograph: A. </a:t>
            </a:r>
            <a:r>
              <a:rPr lang="de-DE" sz="1000" dirty="0" err="1" smtClean="0"/>
              <a:t>Hinnemann</a:t>
            </a:r>
            <a:r>
              <a:rPr lang="de-DE" sz="1000" dirty="0" smtClean="0"/>
              <a:t>, Rhine-Waal University </a:t>
            </a:r>
            <a:r>
              <a:rPr lang="de-DE" sz="1000" dirty="0" err="1" smtClean="0"/>
              <a:t>of</a:t>
            </a:r>
            <a:r>
              <a:rPr lang="de-DE" sz="1000" dirty="0" smtClean="0"/>
              <a:t> Applied Sciences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75292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42942"/>
          </a:xfrm>
        </p:spPr>
        <p:txBody>
          <a:bodyPr/>
          <a:lstStyle/>
          <a:p>
            <a:pPr algn="ctr"/>
            <a:r>
              <a:rPr lang="de-DE" sz="3200" dirty="0" err="1" smtClean="0"/>
              <a:t>How</a:t>
            </a:r>
            <a:r>
              <a:rPr lang="de-DE" sz="3200" dirty="0" smtClean="0"/>
              <a:t> </a:t>
            </a:r>
            <a:r>
              <a:rPr lang="de-DE" sz="3200" dirty="0" err="1" smtClean="0"/>
              <a:t>to</a:t>
            </a:r>
            <a:r>
              <a:rPr lang="de-DE" sz="3200" dirty="0" smtClean="0"/>
              <a:t> </a:t>
            </a:r>
            <a:r>
              <a:rPr lang="de-DE" sz="3200" dirty="0" err="1" smtClean="0"/>
              <a:t>sanitize</a:t>
            </a:r>
            <a:r>
              <a:rPr lang="de-DE" sz="3200" dirty="0" smtClean="0"/>
              <a:t> a </a:t>
            </a:r>
            <a:r>
              <a:rPr lang="de-DE" sz="3200" dirty="0" err="1" smtClean="0"/>
              <a:t>kitchen</a:t>
            </a:r>
            <a:r>
              <a:rPr lang="de-DE" sz="3200" dirty="0" smtClean="0"/>
              <a:t> </a:t>
            </a:r>
            <a:r>
              <a:rPr lang="de-DE" sz="3200" dirty="0" err="1" smtClean="0"/>
              <a:t>sponge</a:t>
            </a:r>
            <a:endParaRPr lang="de-DE" sz="3200" dirty="0"/>
          </a:p>
        </p:txBody>
      </p:sp>
      <p:sp>
        <p:nvSpPr>
          <p:cNvPr id="3" name="Rechteck 2"/>
          <p:cNvSpPr/>
          <p:nvPr/>
        </p:nvSpPr>
        <p:spPr>
          <a:xfrm>
            <a:off x="0" y="6545089"/>
            <a:ext cx="3892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Sharma </a:t>
            </a:r>
            <a:r>
              <a:rPr lang="en-US" sz="1400" i="1" dirty="0" smtClean="0"/>
              <a:t>et al. </a:t>
            </a:r>
            <a:r>
              <a:rPr lang="en-US" sz="1400" dirty="0" smtClean="0"/>
              <a:t>Food </a:t>
            </a:r>
            <a:r>
              <a:rPr lang="en-US" sz="1400" dirty="0"/>
              <a:t>Control 20 (2009) 310–313</a:t>
            </a:r>
            <a:endParaRPr lang="de-DE" sz="1400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1182960" y="1052736"/>
            <a:ext cx="6629400" cy="4733925"/>
            <a:chOff x="1182960" y="1052736"/>
            <a:chExt cx="6629400" cy="4733925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960" y="1052736"/>
              <a:ext cx="6629400" cy="4733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hteck 6"/>
            <p:cNvSpPr/>
            <p:nvPr/>
          </p:nvSpPr>
          <p:spPr>
            <a:xfrm>
              <a:off x="2330421" y="1503446"/>
              <a:ext cx="36004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3222510" y="1844824"/>
              <a:ext cx="36004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4149283" y="1726161"/>
              <a:ext cx="36004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5076056" y="1628800"/>
              <a:ext cx="36004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5968145" y="4959830"/>
              <a:ext cx="36004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6917631" y="4293096"/>
              <a:ext cx="36004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61030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02646"/>
          </a:xfrm>
        </p:spPr>
        <p:txBody>
          <a:bodyPr/>
          <a:lstStyle/>
          <a:p>
            <a:pPr algn="ctr"/>
            <a:r>
              <a:rPr lang="de-DE" sz="3200" dirty="0" smtClean="0"/>
              <a:t>Hygiene </a:t>
            </a:r>
            <a:r>
              <a:rPr lang="de-DE" sz="3200" dirty="0" err="1" smtClean="0"/>
              <a:t>at</a:t>
            </a:r>
            <a:r>
              <a:rPr lang="de-DE" sz="3200" dirty="0" smtClean="0"/>
              <a:t> </a:t>
            </a:r>
            <a:r>
              <a:rPr lang="de-DE" sz="3200" dirty="0" err="1" smtClean="0"/>
              <a:t>home</a:t>
            </a:r>
            <a:r>
              <a:rPr lang="de-DE" sz="3200" dirty="0" smtClean="0"/>
              <a:t>?</a:t>
            </a:r>
            <a:endParaRPr lang="de-DE" sz="3200" dirty="0"/>
          </a:p>
        </p:txBody>
      </p:sp>
      <p:pic>
        <p:nvPicPr>
          <p:cNvPr id="12292" name="Picture 4" descr="http://de.toonpool.com/user/16130/files/toilet_cleaning_12701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52536" y="964760"/>
            <a:ext cx="7601802" cy="520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427984" y="1196752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Eras Demi ITC" pitchFamily="34" charset="0"/>
              </a:rPr>
              <a:t>Gerd </a:t>
            </a:r>
            <a:r>
              <a:rPr lang="de-DE" dirty="0" err="1" smtClean="0">
                <a:latin typeface="Eras Demi ITC" pitchFamily="34" charset="0"/>
              </a:rPr>
              <a:t>had</a:t>
            </a:r>
            <a:r>
              <a:rPr lang="de-DE" dirty="0" smtClean="0">
                <a:latin typeface="Eras Demi ITC" pitchFamily="34" charset="0"/>
              </a:rPr>
              <a:t> </a:t>
            </a:r>
            <a:r>
              <a:rPr lang="de-DE" dirty="0" err="1" smtClean="0">
                <a:latin typeface="Eras Demi ITC" pitchFamily="34" charset="0"/>
              </a:rPr>
              <a:t>rather</a:t>
            </a:r>
            <a:r>
              <a:rPr lang="de-DE" dirty="0" smtClean="0">
                <a:latin typeface="Eras Demi ITC" pitchFamily="34" charset="0"/>
              </a:rPr>
              <a:t> </a:t>
            </a:r>
            <a:r>
              <a:rPr lang="de-DE" dirty="0" err="1" smtClean="0">
                <a:latin typeface="Eras Demi ITC" pitchFamily="34" charset="0"/>
              </a:rPr>
              <a:t>spent</a:t>
            </a:r>
            <a:r>
              <a:rPr lang="de-DE" dirty="0" smtClean="0">
                <a:latin typeface="Eras Demi ITC" pitchFamily="34" charset="0"/>
              </a:rPr>
              <a:t> </a:t>
            </a:r>
            <a:r>
              <a:rPr lang="de-DE" dirty="0" err="1" smtClean="0">
                <a:latin typeface="Eras Demi ITC" pitchFamily="34" charset="0"/>
              </a:rPr>
              <a:t>more</a:t>
            </a:r>
            <a:r>
              <a:rPr lang="de-DE" dirty="0" smtClean="0">
                <a:latin typeface="Eras Demi ITC" pitchFamily="34" charset="0"/>
              </a:rPr>
              <a:t> </a:t>
            </a:r>
            <a:r>
              <a:rPr lang="de-DE" dirty="0" err="1" smtClean="0">
                <a:latin typeface="Eras Demi ITC" pitchFamily="34" charset="0"/>
              </a:rPr>
              <a:t>money</a:t>
            </a:r>
            <a:r>
              <a:rPr lang="de-DE" dirty="0" smtClean="0">
                <a:latin typeface="Eras Demi ITC" pitchFamily="34" charset="0"/>
              </a:rPr>
              <a:t> in </a:t>
            </a:r>
            <a:r>
              <a:rPr lang="de-DE" dirty="0" err="1" smtClean="0">
                <a:latin typeface="Eras Demi ITC" pitchFamily="34" charset="0"/>
              </a:rPr>
              <a:t>toilet</a:t>
            </a:r>
            <a:r>
              <a:rPr lang="de-DE" dirty="0" smtClean="0">
                <a:latin typeface="Eras Demi ITC" pitchFamily="34" charset="0"/>
              </a:rPr>
              <a:t> </a:t>
            </a:r>
            <a:r>
              <a:rPr lang="de-DE" dirty="0" err="1" smtClean="0">
                <a:latin typeface="Eras Demi ITC" pitchFamily="34" charset="0"/>
              </a:rPr>
              <a:t>cleaning</a:t>
            </a:r>
            <a:r>
              <a:rPr lang="de-DE" dirty="0" smtClean="0">
                <a:latin typeface="Eras Demi ITC" pitchFamily="34" charset="0"/>
              </a:rPr>
              <a:t> </a:t>
            </a:r>
            <a:r>
              <a:rPr lang="de-DE" dirty="0" err="1" smtClean="0">
                <a:latin typeface="Eras Demi ITC" pitchFamily="34" charset="0"/>
              </a:rPr>
              <a:t>agents</a:t>
            </a:r>
            <a:r>
              <a:rPr lang="de-DE" dirty="0" smtClean="0">
                <a:latin typeface="Eras Demi ITC" pitchFamily="34" charset="0"/>
              </a:rPr>
              <a:t>…</a:t>
            </a:r>
            <a:endParaRPr lang="de-DE" dirty="0">
              <a:latin typeface="Eras Demi ITC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475656" y="4437112"/>
            <a:ext cx="576064" cy="21602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768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97768"/>
            <a:ext cx="8712968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0070C0"/>
                </a:solidFill>
              </a:rPr>
              <a:t>The dishwasher </a:t>
            </a:r>
            <a:r>
              <a:rPr lang="en-GB" sz="3200" b="1" dirty="0" smtClean="0">
                <a:solidFill>
                  <a:srgbClr val="0070C0"/>
                </a:solidFill>
              </a:rPr>
              <a:t>kills…</a:t>
            </a:r>
            <a:endParaRPr lang="en-GB" sz="3200" b="1" dirty="0">
              <a:solidFill>
                <a:srgbClr val="0070C0"/>
              </a:solidFill>
            </a:endParaRPr>
          </a:p>
        </p:txBody>
      </p:sp>
      <p:pic>
        <p:nvPicPr>
          <p:cNvPr id="4" name="Grafik 3" descr="HSRW-Logo_300x14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26" y="6000768"/>
            <a:ext cx="164307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8520" y="2060848"/>
            <a:ext cx="3588884" cy="322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46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97768"/>
            <a:ext cx="8712968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0070C0"/>
                </a:solidFill>
              </a:rPr>
              <a:t>The dishwasher </a:t>
            </a:r>
            <a:r>
              <a:rPr lang="en-GB" sz="3200" b="1" dirty="0" smtClean="0">
                <a:solidFill>
                  <a:srgbClr val="0070C0"/>
                </a:solidFill>
              </a:rPr>
              <a:t>kills…</a:t>
            </a:r>
            <a:endParaRPr lang="en-GB" sz="3200" b="1" dirty="0">
              <a:solidFill>
                <a:srgbClr val="0070C0"/>
              </a:solidFill>
            </a:endParaRPr>
          </a:p>
        </p:txBody>
      </p:sp>
      <p:pic>
        <p:nvPicPr>
          <p:cNvPr id="4" name="Grafik 3" descr="HSRW-Logo_300x14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26" y="6000768"/>
            <a:ext cx="164307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8520" y="2060848"/>
            <a:ext cx="3588884" cy="322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923928" y="2060848"/>
            <a:ext cx="4968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…</a:t>
            </a:r>
            <a:r>
              <a:rPr lang="de-DE" sz="3200" dirty="0" err="1" smtClean="0"/>
              <a:t>bacteria</a:t>
            </a:r>
            <a:r>
              <a:rPr lang="de-DE" sz="3200" dirty="0" smtClean="0"/>
              <a:t>!</a:t>
            </a:r>
          </a:p>
          <a:p>
            <a:endParaRPr lang="de-DE" sz="3200" dirty="0"/>
          </a:p>
          <a:p>
            <a:r>
              <a:rPr lang="de-DE" sz="3200" dirty="0" smtClean="0"/>
              <a:t>Thus </a:t>
            </a:r>
            <a:r>
              <a:rPr lang="de-DE" sz="3200" dirty="0" err="1" smtClean="0"/>
              <a:t>it</a:t>
            </a:r>
            <a:r>
              <a:rPr lang="de-DE" sz="3200" dirty="0" smtClean="0"/>
              <a:t> </a:t>
            </a:r>
            <a:r>
              <a:rPr lang="de-DE" sz="3200" dirty="0" err="1" smtClean="0"/>
              <a:t>is</a:t>
            </a:r>
            <a:r>
              <a:rPr lang="de-DE" sz="3200" dirty="0" smtClean="0"/>
              <a:t> an </a:t>
            </a:r>
            <a:r>
              <a:rPr lang="de-DE" sz="3200" dirty="0" err="1" smtClean="0"/>
              <a:t>important</a:t>
            </a:r>
            <a:r>
              <a:rPr lang="de-DE" sz="3200" dirty="0" smtClean="0"/>
              <a:t> </a:t>
            </a:r>
            <a:r>
              <a:rPr lang="de-DE" sz="3200" dirty="0" err="1" smtClean="0"/>
              <a:t>means</a:t>
            </a:r>
            <a:r>
              <a:rPr lang="de-DE" sz="3200" dirty="0" smtClean="0"/>
              <a:t> </a:t>
            </a:r>
            <a:r>
              <a:rPr lang="de-DE" sz="3200" dirty="0" err="1" smtClean="0"/>
              <a:t>to</a:t>
            </a:r>
            <a:r>
              <a:rPr lang="de-DE" sz="3200" dirty="0" smtClean="0"/>
              <a:t> </a:t>
            </a:r>
            <a:r>
              <a:rPr lang="de-DE" sz="3200" dirty="0" err="1" smtClean="0"/>
              <a:t>ensure</a:t>
            </a:r>
            <a:r>
              <a:rPr lang="de-DE" sz="3200" dirty="0" smtClean="0"/>
              <a:t> </a:t>
            </a:r>
            <a:r>
              <a:rPr lang="de-DE" sz="3200" dirty="0" err="1" smtClean="0"/>
              <a:t>decontamination</a:t>
            </a:r>
            <a:r>
              <a:rPr lang="de-DE" sz="3200" dirty="0" smtClean="0"/>
              <a:t> </a:t>
            </a:r>
            <a:r>
              <a:rPr lang="de-DE" sz="3200" dirty="0" err="1" smtClean="0"/>
              <a:t>of</a:t>
            </a:r>
            <a:r>
              <a:rPr lang="de-DE" sz="3200" dirty="0" smtClean="0"/>
              <a:t> </a:t>
            </a:r>
            <a:r>
              <a:rPr lang="de-DE" sz="3200" dirty="0" err="1" smtClean="0"/>
              <a:t>food-contact</a:t>
            </a:r>
            <a:r>
              <a:rPr lang="de-DE" sz="3200" dirty="0" smtClean="0"/>
              <a:t> </a:t>
            </a:r>
            <a:r>
              <a:rPr lang="de-DE" sz="3200" dirty="0" err="1" smtClean="0"/>
              <a:t>surfaces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87330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>
                <a:solidFill>
                  <a:srgbClr val="0070C0"/>
                </a:solidFill>
              </a:rPr>
              <a:t>The </a:t>
            </a:r>
            <a:r>
              <a:rPr lang="de-DE" sz="3200" dirty="0" err="1">
                <a:solidFill>
                  <a:srgbClr val="0070C0"/>
                </a:solidFill>
              </a:rPr>
              <a:t>risk</a:t>
            </a:r>
            <a:r>
              <a:rPr lang="de-DE" sz="3200" dirty="0">
                <a:solidFill>
                  <a:srgbClr val="0070C0"/>
                </a:solidFill>
              </a:rPr>
              <a:t> </a:t>
            </a:r>
            <a:r>
              <a:rPr lang="de-DE" sz="3200" dirty="0" err="1">
                <a:solidFill>
                  <a:srgbClr val="0070C0"/>
                </a:solidFill>
              </a:rPr>
              <a:t>of</a:t>
            </a:r>
            <a:r>
              <a:rPr lang="de-DE" sz="3200" dirty="0">
                <a:solidFill>
                  <a:srgbClr val="0070C0"/>
                </a:solidFill>
              </a:rPr>
              <a:t> </a:t>
            </a:r>
            <a:r>
              <a:rPr lang="de-DE" sz="3200" dirty="0" err="1">
                <a:solidFill>
                  <a:srgbClr val="0070C0"/>
                </a:solidFill>
              </a:rPr>
              <a:t>infection</a:t>
            </a:r>
            <a:r>
              <a:rPr lang="de-DE" sz="3200" dirty="0">
                <a:solidFill>
                  <a:srgbClr val="0070C0"/>
                </a:solidFill>
              </a:rPr>
              <a:t> </a:t>
            </a:r>
            <a:r>
              <a:rPr lang="de-DE" sz="3200" dirty="0" err="1">
                <a:solidFill>
                  <a:srgbClr val="0070C0"/>
                </a:solidFill>
              </a:rPr>
              <a:t>at</a:t>
            </a:r>
            <a:r>
              <a:rPr lang="de-DE" sz="3200" dirty="0">
                <a:solidFill>
                  <a:srgbClr val="0070C0"/>
                </a:solidFill>
              </a:rPr>
              <a:t> </a:t>
            </a:r>
            <a:r>
              <a:rPr lang="de-DE" sz="3200" dirty="0" err="1">
                <a:solidFill>
                  <a:srgbClr val="0070C0"/>
                </a:solidFill>
              </a:rPr>
              <a:t>home</a:t>
            </a:r>
            <a:endParaRPr lang="de-DE" sz="3200" dirty="0">
              <a:solidFill>
                <a:srgbClr val="0070C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0" y="1407698"/>
            <a:ext cx="8071169" cy="410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 flipV="1">
            <a:off x="7795518" y="1772815"/>
            <a:ext cx="647700" cy="3273847"/>
          </a:xfrm>
          <a:prstGeom prst="rtTriangle">
            <a:avLst/>
          </a:prstGeom>
          <a:solidFill>
            <a:schemeClr val="accent2"/>
          </a:solidFill>
          <a:ln w="12700" cap="rnd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263830" y="3284538"/>
            <a:ext cx="7841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GB" dirty="0"/>
              <a:t>Risk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15938" y="6453188"/>
            <a:ext cx="996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1200"/>
              <a:t>Source: IFH</a:t>
            </a:r>
          </a:p>
        </p:txBody>
      </p:sp>
      <p:sp>
        <p:nvSpPr>
          <p:cNvPr id="3" name="Rechteck 2"/>
          <p:cNvSpPr/>
          <p:nvPr/>
        </p:nvSpPr>
        <p:spPr>
          <a:xfrm>
            <a:off x="1019746" y="3645023"/>
            <a:ext cx="2904182" cy="864097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468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7056784" cy="5567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702646"/>
          </a:xfrm>
        </p:spPr>
        <p:txBody>
          <a:bodyPr/>
          <a:lstStyle/>
          <a:p>
            <a:r>
              <a:rPr lang="de-DE" sz="3200" dirty="0" smtClean="0">
                <a:solidFill>
                  <a:srgbClr val="0070C0"/>
                </a:solidFill>
              </a:rPr>
              <a:t>The </a:t>
            </a:r>
            <a:r>
              <a:rPr lang="de-DE" sz="3200" dirty="0" err="1" smtClean="0">
                <a:solidFill>
                  <a:srgbClr val="0070C0"/>
                </a:solidFill>
              </a:rPr>
              <a:t>washing</a:t>
            </a:r>
            <a:r>
              <a:rPr lang="de-DE" sz="3200" dirty="0" smtClean="0">
                <a:solidFill>
                  <a:srgbClr val="0070C0"/>
                </a:solidFill>
              </a:rPr>
              <a:t> </a:t>
            </a:r>
            <a:r>
              <a:rPr lang="de-DE" sz="3200" dirty="0" err="1" smtClean="0">
                <a:solidFill>
                  <a:srgbClr val="0070C0"/>
                </a:solidFill>
              </a:rPr>
              <a:t>machine</a:t>
            </a:r>
            <a:r>
              <a:rPr lang="de-DE" sz="3200" dirty="0" smtClean="0">
                <a:solidFill>
                  <a:srgbClr val="0070C0"/>
                </a:solidFill>
              </a:rPr>
              <a:t> </a:t>
            </a:r>
            <a:r>
              <a:rPr lang="de-DE" sz="3200" dirty="0" err="1" smtClean="0">
                <a:solidFill>
                  <a:srgbClr val="0070C0"/>
                </a:solidFill>
              </a:rPr>
              <a:t>as</a:t>
            </a:r>
            <a:r>
              <a:rPr lang="de-DE" sz="3200" dirty="0" smtClean="0">
                <a:solidFill>
                  <a:srgbClr val="0070C0"/>
                </a:solidFill>
              </a:rPr>
              <a:t> </a:t>
            </a:r>
            <a:r>
              <a:rPr lang="de-DE" sz="3200" dirty="0" err="1" smtClean="0">
                <a:solidFill>
                  <a:srgbClr val="0070C0"/>
                </a:solidFill>
              </a:rPr>
              <a:t>source</a:t>
            </a:r>
            <a:r>
              <a:rPr lang="de-DE" sz="3200" dirty="0" smtClean="0">
                <a:solidFill>
                  <a:srgbClr val="0070C0"/>
                </a:solidFill>
              </a:rPr>
              <a:t> </a:t>
            </a:r>
            <a:r>
              <a:rPr lang="de-DE" sz="3200" dirty="0" err="1" smtClean="0">
                <a:solidFill>
                  <a:srgbClr val="0070C0"/>
                </a:solidFill>
              </a:rPr>
              <a:t>of</a:t>
            </a:r>
            <a:r>
              <a:rPr lang="de-DE" sz="3200" dirty="0" smtClean="0">
                <a:solidFill>
                  <a:srgbClr val="0070C0"/>
                </a:solidFill>
              </a:rPr>
              <a:t> </a:t>
            </a:r>
            <a:r>
              <a:rPr lang="de-DE" sz="3200" dirty="0" err="1" smtClean="0">
                <a:solidFill>
                  <a:srgbClr val="0070C0"/>
                </a:solidFill>
              </a:rPr>
              <a:t>germs</a:t>
            </a:r>
            <a:endParaRPr lang="de-DE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67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W</a:t>
            </a:r>
            <a:r>
              <a:rPr lang="de-DE" dirty="0" smtClean="0">
                <a:solidFill>
                  <a:srgbClr val="0070C0"/>
                </a:solidFill>
              </a:rPr>
              <a:t>ill </a:t>
            </a:r>
            <a:r>
              <a:rPr lang="de-DE" dirty="0" err="1" smtClean="0">
                <a:solidFill>
                  <a:srgbClr val="0070C0"/>
                </a:solidFill>
              </a:rPr>
              <a:t>we</a:t>
            </a:r>
            <a:r>
              <a:rPr lang="de-DE" dirty="0" smtClean="0">
                <a:solidFill>
                  <a:srgbClr val="0070C0"/>
                </a:solidFill>
              </a:rPr>
              <a:t> all die </a:t>
            </a:r>
            <a:r>
              <a:rPr lang="de-DE" dirty="0" err="1" smtClean="0">
                <a:solidFill>
                  <a:srgbClr val="0070C0"/>
                </a:solidFill>
              </a:rPr>
              <a:t>now</a:t>
            </a:r>
            <a:r>
              <a:rPr lang="de-DE" dirty="0" smtClean="0">
                <a:solidFill>
                  <a:srgbClr val="0070C0"/>
                </a:solidFill>
              </a:rPr>
              <a:t>?</a:t>
            </a:r>
            <a:endParaRPr lang="de-DE" dirty="0">
              <a:solidFill>
                <a:srgbClr val="0070C0"/>
              </a:solidFill>
            </a:endParaRP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775544" y="1700808"/>
            <a:ext cx="5892800" cy="3729037"/>
            <a:chOff x="1073" y="799"/>
            <a:chExt cx="3712" cy="2349"/>
          </a:xfrm>
        </p:grpSpPr>
        <p:sp>
          <p:nvSpPr>
            <p:cNvPr id="5" name="Freeform 23" descr="cgon477l"/>
            <p:cNvSpPr>
              <a:spLocks/>
            </p:cNvSpPr>
            <p:nvPr/>
          </p:nvSpPr>
          <p:spPr bwMode="auto">
            <a:xfrm>
              <a:off x="1073" y="799"/>
              <a:ext cx="3349" cy="2349"/>
            </a:xfrm>
            <a:custGeom>
              <a:avLst/>
              <a:gdLst>
                <a:gd name="T0" fmla="*/ 311 w 3349"/>
                <a:gd name="T1" fmla="*/ 391 h 2349"/>
                <a:gd name="T2" fmla="*/ 529 w 3349"/>
                <a:gd name="T3" fmla="*/ 375 h 2349"/>
                <a:gd name="T4" fmla="*/ 764 w 3349"/>
                <a:gd name="T5" fmla="*/ 391 h 2349"/>
                <a:gd name="T6" fmla="*/ 893 w 3349"/>
                <a:gd name="T7" fmla="*/ 380 h 2349"/>
                <a:gd name="T8" fmla="*/ 1066 w 3349"/>
                <a:gd name="T9" fmla="*/ 341 h 2349"/>
                <a:gd name="T10" fmla="*/ 1223 w 3349"/>
                <a:gd name="T11" fmla="*/ 307 h 2349"/>
                <a:gd name="T12" fmla="*/ 1396 w 3349"/>
                <a:gd name="T13" fmla="*/ 302 h 2349"/>
                <a:gd name="T14" fmla="*/ 1473 w 3349"/>
                <a:gd name="T15" fmla="*/ 242 h 2349"/>
                <a:gd name="T16" fmla="*/ 1692 w 3349"/>
                <a:gd name="T17" fmla="*/ 246 h 2349"/>
                <a:gd name="T18" fmla="*/ 1866 w 3349"/>
                <a:gd name="T19" fmla="*/ 140 h 2349"/>
                <a:gd name="T20" fmla="*/ 1938 w 3349"/>
                <a:gd name="T21" fmla="*/ 78 h 2349"/>
                <a:gd name="T22" fmla="*/ 2117 w 3349"/>
                <a:gd name="T23" fmla="*/ 22 h 2349"/>
                <a:gd name="T24" fmla="*/ 2363 w 3349"/>
                <a:gd name="T25" fmla="*/ 0 h 2349"/>
                <a:gd name="T26" fmla="*/ 2654 w 3349"/>
                <a:gd name="T27" fmla="*/ 33 h 2349"/>
                <a:gd name="T28" fmla="*/ 2884 w 3349"/>
                <a:gd name="T29" fmla="*/ 106 h 2349"/>
                <a:gd name="T30" fmla="*/ 2956 w 3349"/>
                <a:gd name="T31" fmla="*/ 285 h 2349"/>
                <a:gd name="T32" fmla="*/ 3023 w 3349"/>
                <a:gd name="T33" fmla="*/ 414 h 2349"/>
                <a:gd name="T34" fmla="*/ 3001 w 3349"/>
                <a:gd name="T35" fmla="*/ 475 h 2349"/>
                <a:gd name="T36" fmla="*/ 3244 w 3349"/>
                <a:gd name="T37" fmla="*/ 515 h 2349"/>
                <a:gd name="T38" fmla="*/ 2962 w 3349"/>
                <a:gd name="T39" fmla="*/ 649 h 2349"/>
                <a:gd name="T40" fmla="*/ 3238 w 3349"/>
                <a:gd name="T41" fmla="*/ 862 h 2349"/>
                <a:gd name="T42" fmla="*/ 3255 w 3349"/>
                <a:gd name="T43" fmla="*/ 1181 h 2349"/>
                <a:gd name="T44" fmla="*/ 3182 w 3349"/>
                <a:gd name="T45" fmla="*/ 1321 h 2349"/>
                <a:gd name="T46" fmla="*/ 3107 w 3349"/>
                <a:gd name="T47" fmla="*/ 1320 h 2349"/>
                <a:gd name="T48" fmla="*/ 3090 w 3349"/>
                <a:gd name="T49" fmla="*/ 1543 h 2349"/>
                <a:gd name="T50" fmla="*/ 3040 w 3349"/>
                <a:gd name="T51" fmla="*/ 1644 h 2349"/>
                <a:gd name="T52" fmla="*/ 3090 w 3349"/>
                <a:gd name="T53" fmla="*/ 1789 h 2349"/>
                <a:gd name="T54" fmla="*/ 3040 w 3349"/>
                <a:gd name="T55" fmla="*/ 1963 h 2349"/>
                <a:gd name="T56" fmla="*/ 2979 w 3349"/>
                <a:gd name="T57" fmla="*/ 2181 h 2349"/>
                <a:gd name="T58" fmla="*/ 2911 w 3349"/>
                <a:gd name="T59" fmla="*/ 2282 h 2349"/>
                <a:gd name="T60" fmla="*/ 2811 w 3349"/>
                <a:gd name="T61" fmla="*/ 2315 h 2349"/>
                <a:gd name="T62" fmla="*/ 2470 w 3349"/>
                <a:gd name="T63" fmla="*/ 2315 h 2349"/>
                <a:gd name="T64" fmla="*/ 2134 w 3349"/>
                <a:gd name="T65" fmla="*/ 2259 h 2349"/>
                <a:gd name="T66" fmla="*/ 1838 w 3349"/>
                <a:gd name="T67" fmla="*/ 2214 h 2349"/>
                <a:gd name="T68" fmla="*/ 1704 w 3349"/>
                <a:gd name="T69" fmla="*/ 2220 h 2349"/>
                <a:gd name="T70" fmla="*/ 1497 w 3349"/>
                <a:gd name="T71" fmla="*/ 2259 h 2349"/>
                <a:gd name="T72" fmla="*/ 1413 w 3349"/>
                <a:gd name="T73" fmla="*/ 2287 h 2349"/>
                <a:gd name="T74" fmla="*/ 1200 w 3349"/>
                <a:gd name="T75" fmla="*/ 2293 h 2349"/>
                <a:gd name="T76" fmla="*/ 949 w 3349"/>
                <a:gd name="T77" fmla="*/ 2287 h 2349"/>
                <a:gd name="T78" fmla="*/ 798 w 3349"/>
                <a:gd name="T79" fmla="*/ 2248 h 2349"/>
                <a:gd name="T80" fmla="*/ 703 w 3349"/>
                <a:gd name="T81" fmla="*/ 2242 h 2349"/>
                <a:gd name="T82" fmla="*/ 602 w 3349"/>
                <a:gd name="T83" fmla="*/ 2214 h 2349"/>
                <a:gd name="T84" fmla="*/ 423 w 3349"/>
                <a:gd name="T85" fmla="*/ 2186 h 2349"/>
                <a:gd name="T86" fmla="*/ 238 w 3349"/>
                <a:gd name="T87" fmla="*/ 2125 h 2349"/>
                <a:gd name="T88" fmla="*/ 110 w 3349"/>
                <a:gd name="T89" fmla="*/ 2035 h 2349"/>
                <a:gd name="T90" fmla="*/ 99 w 3349"/>
                <a:gd name="T91" fmla="*/ 1795 h 2349"/>
                <a:gd name="T92" fmla="*/ 65 w 3349"/>
                <a:gd name="T93" fmla="*/ 1459 h 2349"/>
                <a:gd name="T94" fmla="*/ 93 w 3349"/>
                <a:gd name="T95" fmla="*/ 1281 h 2349"/>
                <a:gd name="T96" fmla="*/ 115 w 3349"/>
                <a:gd name="T97" fmla="*/ 1118 h 2349"/>
                <a:gd name="T98" fmla="*/ 166 w 3349"/>
                <a:gd name="T99" fmla="*/ 951 h 2349"/>
                <a:gd name="T100" fmla="*/ 104 w 3349"/>
                <a:gd name="T101" fmla="*/ 749 h 2349"/>
                <a:gd name="T102" fmla="*/ 54 w 3349"/>
                <a:gd name="T103" fmla="*/ 503 h 2349"/>
                <a:gd name="T104" fmla="*/ 48 w 3349"/>
                <a:gd name="T105" fmla="*/ 414 h 2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49" h="2349">
                  <a:moveTo>
                    <a:pt x="48" y="414"/>
                  </a:moveTo>
                  <a:cubicBezTo>
                    <a:pt x="164" y="373"/>
                    <a:pt x="172" y="380"/>
                    <a:pt x="311" y="391"/>
                  </a:cubicBezTo>
                  <a:cubicBezTo>
                    <a:pt x="337" y="402"/>
                    <a:pt x="363" y="409"/>
                    <a:pt x="389" y="419"/>
                  </a:cubicBezTo>
                  <a:cubicBezTo>
                    <a:pt x="440" y="413"/>
                    <a:pt x="480" y="389"/>
                    <a:pt x="529" y="375"/>
                  </a:cubicBezTo>
                  <a:cubicBezTo>
                    <a:pt x="574" y="385"/>
                    <a:pt x="618" y="396"/>
                    <a:pt x="663" y="403"/>
                  </a:cubicBezTo>
                  <a:cubicBezTo>
                    <a:pt x="697" y="399"/>
                    <a:pt x="731" y="397"/>
                    <a:pt x="764" y="391"/>
                  </a:cubicBezTo>
                  <a:cubicBezTo>
                    <a:pt x="783" y="387"/>
                    <a:pt x="796" y="370"/>
                    <a:pt x="814" y="363"/>
                  </a:cubicBezTo>
                  <a:cubicBezTo>
                    <a:pt x="841" y="369"/>
                    <a:pt x="865" y="376"/>
                    <a:pt x="893" y="380"/>
                  </a:cubicBezTo>
                  <a:cubicBezTo>
                    <a:pt x="939" y="376"/>
                    <a:pt x="986" y="375"/>
                    <a:pt x="1032" y="369"/>
                  </a:cubicBezTo>
                  <a:cubicBezTo>
                    <a:pt x="1138" y="354"/>
                    <a:pt x="947" y="362"/>
                    <a:pt x="1066" y="341"/>
                  </a:cubicBezTo>
                  <a:cubicBezTo>
                    <a:pt x="1103" y="334"/>
                    <a:pt x="1141" y="337"/>
                    <a:pt x="1178" y="335"/>
                  </a:cubicBezTo>
                  <a:cubicBezTo>
                    <a:pt x="1226" y="316"/>
                    <a:pt x="1189" y="335"/>
                    <a:pt x="1223" y="307"/>
                  </a:cubicBezTo>
                  <a:cubicBezTo>
                    <a:pt x="1237" y="295"/>
                    <a:pt x="1267" y="274"/>
                    <a:pt x="1267" y="274"/>
                  </a:cubicBezTo>
                  <a:cubicBezTo>
                    <a:pt x="1340" y="290"/>
                    <a:pt x="1322" y="309"/>
                    <a:pt x="1396" y="302"/>
                  </a:cubicBezTo>
                  <a:cubicBezTo>
                    <a:pt x="1441" y="243"/>
                    <a:pt x="1376" y="334"/>
                    <a:pt x="1430" y="224"/>
                  </a:cubicBezTo>
                  <a:cubicBezTo>
                    <a:pt x="1438" y="207"/>
                    <a:pt x="1473" y="242"/>
                    <a:pt x="1473" y="242"/>
                  </a:cubicBezTo>
                  <a:cubicBezTo>
                    <a:pt x="1503" y="248"/>
                    <a:pt x="1528" y="283"/>
                    <a:pt x="1557" y="292"/>
                  </a:cubicBezTo>
                  <a:cubicBezTo>
                    <a:pt x="1606" y="307"/>
                    <a:pt x="1638" y="239"/>
                    <a:pt x="1692" y="246"/>
                  </a:cubicBezTo>
                  <a:cubicBezTo>
                    <a:pt x="1744" y="228"/>
                    <a:pt x="1736" y="172"/>
                    <a:pt x="1782" y="156"/>
                  </a:cubicBezTo>
                  <a:cubicBezTo>
                    <a:pt x="1809" y="147"/>
                    <a:pt x="1838" y="146"/>
                    <a:pt x="1866" y="140"/>
                  </a:cubicBezTo>
                  <a:cubicBezTo>
                    <a:pt x="1872" y="139"/>
                    <a:pt x="1877" y="136"/>
                    <a:pt x="1882" y="134"/>
                  </a:cubicBezTo>
                  <a:cubicBezTo>
                    <a:pt x="1897" y="113"/>
                    <a:pt x="1914" y="87"/>
                    <a:pt x="1938" y="78"/>
                  </a:cubicBezTo>
                  <a:cubicBezTo>
                    <a:pt x="1982" y="83"/>
                    <a:pt x="1996" y="91"/>
                    <a:pt x="2039" y="73"/>
                  </a:cubicBezTo>
                  <a:cubicBezTo>
                    <a:pt x="2072" y="60"/>
                    <a:pt x="2087" y="33"/>
                    <a:pt x="2117" y="22"/>
                  </a:cubicBezTo>
                  <a:cubicBezTo>
                    <a:pt x="2156" y="37"/>
                    <a:pt x="2188" y="44"/>
                    <a:pt x="2229" y="50"/>
                  </a:cubicBezTo>
                  <a:cubicBezTo>
                    <a:pt x="2276" y="33"/>
                    <a:pt x="2316" y="13"/>
                    <a:pt x="2363" y="0"/>
                  </a:cubicBezTo>
                  <a:cubicBezTo>
                    <a:pt x="2438" y="10"/>
                    <a:pt x="2506" y="46"/>
                    <a:pt x="2582" y="56"/>
                  </a:cubicBezTo>
                  <a:cubicBezTo>
                    <a:pt x="2616" y="51"/>
                    <a:pt x="2625" y="43"/>
                    <a:pt x="2654" y="33"/>
                  </a:cubicBezTo>
                  <a:cubicBezTo>
                    <a:pt x="2698" y="49"/>
                    <a:pt x="2739" y="80"/>
                    <a:pt x="2783" y="95"/>
                  </a:cubicBezTo>
                  <a:cubicBezTo>
                    <a:pt x="2794" y="99"/>
                    <a:pt x="2877" y="105"/>
                    <a:pt x="2884" y="106"/>
                  </a:cubicBezTo>
                  <a:cubicBezTo>
                    <a:pt x="2890" y="163"/>
                    <a:pt x="2886" y="159"/>
                    <a:pt x="2934" y="173"/>
                  </a:cubicBezTo>
                  <a:cubicBezTo>
                    <a:pt x="2990" y="209"/>
                    <a:pt x="2887" y="243"/>
                    <a:pt x="2956" y="285"/>
                  </a:cubicBezTo>
                  <a:cubicBezTo>
                    <a:pt x="2978" y="298"/>
                    <a:pt x="2999" y="310"/>
                    <a:pt x="3023" y="319"/>
                  </a:cubicBezTo>
                  <a:cubicBezTo>
                    <a:pt x="2998" y="356"/>
                    <a:pt x="2980" y="385"/>
                    <a:pt x="3023" y="414"/>
                  </a:cubicBezTo>
                  <a:cubicBezTo>
                    <a:pt x="3019" y="421"/>
                    <a:pt x="3015" y="428"/>
                    <a:pt x="3012" y="436"/>
                  </a:cubicBezTo>
                  <a:cubicBezTo>
                    <a:pt x="3007" y="449"/>
                    <a:pt x="3001" y="475"/>
                    <a:pt x="3001" y="475"/>
                  </a:cubicBezTo>
                  <a:cubicBezTo>
                    <a:pt x="3003" y="486"/>
                    <a:pt x="3007" y="497"/>
                    <a:pt x="3007" y="509"/>
                  </a:cubicBezTo>
                  <a:cubicBezTo>
                    <a:pt x="3007" y="545"/>
                    <a:pt x="3263" y="488"/>
                    <a:pt x="3244" y="515"/>
                  </a:cubicBezTo>
                  <a:cubicBezTo>
                    <a:pt x="3242" y="521"/>
                    <a:pt x="2932" y="598"/>
                    <a:pt x="2934" y="604"/>
                  </a:cubicBezTo>
                  <a:cubicBezTo>
                    <a:pt x="2940" y="621"/>
                    <a:pt x="2962" y="649"/>
                    <a:pt x="2962" y="649"/>
                  </a:cubicBezTo>
                  <a:cubicBezTo>
                    <a:pt x="2957" y="704"/>
                    <a:pt x="3297" y="601"/>
                    <a:pt x="3327" y="644"/>
                  </a:cubicBezTo>
                  <a:cubicBezTo>
                    <a:pt x="3349" y="716"/>
                    <a:pt x="3159" y="824"/>
                    <a:pt x="3238" y="862"/>
                  </a:cubicBezTo>
                  <a:cubicBezTo>
                    <a:pt x="3262" y="929"/>
                    <a:pt x="3134" y="1092"/>
                    <a:pt x="3182" y="1142"/>
                  </a:cubicBezTo>
                  <a:cubicBezTo>
                    <a:pt x="3164" y="1178"/>
                    <a:pt x="3239" y="1136"/>
                    <a:pt x="3255" y="1181"/>
                  </a:cubicBezTo>
                  <a:cubicBezTo>
                    <a:pt x="3259" y="1193"/>
                    <a:pt x="3216" y="1226"/>
                    <a:pt x="3216" y="1226"/>
                  </a:cubicBezTo>
                  <a:cubicBezTo>
                    <a:pt x="3218" y="1233"/>
                    <a:pt x="3207" y="1318"/>
                    <a:pt x="3182" y="1321"/>
                  </a:cubicBezTo>
                  <a:cubicBezTo>
                    <a:pt x="3157" y="1324"/>
                    <a:pt x="3080" y="1247"/>
                    <a:pt x="3068" y="1247"/>
                  </a:cubicBezTo>
                  <a:cubicBezTo>
                    <a:pt x="3078" y="1276"/>
                    <a:pt x="3086" y="1297"/>
                    <a:pt x="3107" y="1320"/>
                  </a:cubicBezTo>
                  <a:cubicBezTo>
                    <a:pt x="3097" y="1368"/>
                    <a:pt x="3092" y="1389"/>
                    <a:pt x="3062" y="1426"/>
                  </a:cubicBezTo>
                  <a:cubicBezTo>
                    <a:pt x="3052" y="1472"/>
                    <a:pt x="3074" y="1503"/>
                    <a:pt x="3090" y="1543"/>
                  </a:cubicBezTo>
                  <a:cubicBezTo>
                    <a:pt x="3085" y="1560"/>
                    <a:pt x="3082" y="1578"/>
                    <a:pt x="3074" y="1594"/>
                  </a:cubicBezTo>
                  <a:cubicBezTo>
                    <a:pt x="3065" y="1612"/>
                    <a:pt x="3040" y="1644"/>
                    <a:pt x="3040" y="1644"/>
                  </a:cubicBezTo>
                  <a:cubicBezTo>
                    <a:pt x="3031" y="1693"/>
                    <a:pt x="3039" y="1715"/>
                    <a:pt x="3074" y="1750"/>
                  </a:cubicBezTo>
                  <a:cubicBezTo>
                    <a:pt x="3080" y="1763"/>
                    <a:pt x="3097" y="1777"/>
                    <a:pt x="3090" y="1789"/>
                  </a:cubicBezTo>
                  <a:cubicBezTo>
                    <a:pt x="3078" y="1811"/>
                    <a:pt x="3055" y="1825"/>
                    <a:pt x="3040" y="1845"/>
                  </a:cubicBezTo>
                  <a:cubicBezTo>
                    <a:pt x="3027" y="1886"/>
                    <a:pt x="3025" y="1921"/>
                    <a:pt x="3040" y="1963"/>
                  </a:cubicBezTo>
                  <a:cubicBezTo>
                    <a:pt x="3015" y="2011"/>
                    <a:pt x="2985" y="2049"/>
                    <a:pt x="2973" y="2103"/>
                  </a:cubicBezTo>
                  <a:cubicBezTo>
                    <a:pt x="2977" y="2125"/>
                    <a:pt x="2991" y="2158"/>
                    <a:pt x="2979" y="2181"/>
                  </a:cubicBezTo>
                  <a:cubicBezTo>
                    <a:pt x="2971" y="2197"/>
                    <a:pt x="2941" y="2207"/>
                    <a:pt x="2928" y="2220"/>
                  </a:cubicBezTo>
                  <a:cubicBezTo>
                    <a:pt x="2925" y="2235"/>
                    <a:pt x="2916" y="2273"/>
                    <a:pt x="2911" y="2282"/>
                  </a:cubicBezTo>
                  <a:cubicBezTo>
                    <a:pt x="2908" y="2287"/>
                    <a:pt x="2900" y="2285"/>
                    <a:pt x="2895" y="2287"/>
                  </a:cubicBezTo>
                  <a:cubicBezTo>
                    <a:pt x="2865" y="2302"/>
                    <a:pt x="2843" y="2308"/>
                    <a:pt x="2811" y="2315"/>
                  </a:cubicBezTo>
                  <a:cubicBezTo>
                    <a:pt x="2777" y="2331"/>
                    <a:pt x="2754" y="2342"/>
                    <a:pt x="2716" y="2349"/>
                  </a:cubicBezTo>
                  <a:cubicBezTo>
                    <a:pt x="2624" y="2345"/>
                    <a:pt x="2556" y="2333"/>
                    <a:pt x="2470" y="2315"/>
                  </a:cubicBezTo>
                  <a:cubicBezTo>
                    <a:pt x="2404" y="2282"/>
                    <a:pt x="2361" y="2262"/>
                    <a:pt x="2285" y="2254"/>
                  </a:cubicBezTo>
                  <a:cubicBezTo>
                    <a:pt x="2236" y="2241"/>
                    <a:pt x="2134" y="2259"/>
                    <a:pt x="2134" y="2259"/>
                  </a:cubicBezTo>
                  <a:cubicBezTo>
                    <a:pt x="2042" y="2250"/>
                    <a:pt x="1960" y="2240"/>
                    <a:pt x="1866" y="2237"/>
                  </a:cubicBezTo>
                  <a:cubicBezTo>
                    <a:pt x="1857" y="2229"/>
                    <a:pt x="1848" y="2221"/>
                    <a:pt x="1838" y="2214"/>
                  </a:cubicBezTo>
                  <a:cubicBezTo>
                    <a:pt x="1822" y="2203"/>
                    <a:pt x="1787" y="2186"/>
                    <a:pt x="1787" y="2186"/>
                  </a:cubicBezTo>
                  <a:cubicBezTo>
                    <a:pt x="1765" y="2192"/>
                    <a:pt x="1727" y="2216"/>
                    <a:pt x="1704" y="2220"/>
                  </a:cubicBezTo>
                  <a:cubicBezTo>
                    <a:pt x="1652" y="2228"/>
                    <a:pt x="1599" y="2231"/>
                    <a:pt x="1547" y="2237"/>
                  </a:cubicBezTo>
                  <a:cubicBezTo>
                    <a:pt x="1529" y="2255"/>
                    <a:pt x="1522" y="2268"/>
                    <a:pt x="1497" y="2259"/>
                  </a:cubicBezTo>
                  <a:cubicBezTo>
                    <a:pt x="1480" y="2261"/>
                    <a:pt x="1462" y="2260"/>
                    <a:pt x="1446" y="2265"/>
                  </a:cubicBezTo>
                  <a:cubicBezTo>
                    <a:pt x="1433" y="2269"/>
                    <a:pt x="1413" y="2287"/>
                    <a:pt x="1413" y="2287"/>
                  </a:cubicBezTo>
                  <a:cubicBezTo>
                    <a:pt x="1381" y="2281"/>
                    <a:pt x="1350" y="2271"/>
                    <a:pt x="1318" y="2265"/>
                  </a:cubicBezTo>
                  <a:cubicBezTo>
                    <a:pt x="1266" y="2273"/>
                    <a:pt x="1244" y="2281"/>
                    <a:pt x="1200" y="2293"/>
                  </a:cubicBezTo>
                  <a:cubicBezTo>
                    <a:pt x="1127" y="2267"/>
                    <a:pt x="1190" y="2264"/>
                    <a:pt x="1083" y="2282"/>
                  </a:cubicBezTo>
                  <a:cubicBezTo>
                    <a:pt x="1035" y="2305"/>
                    <a:pt x="1003" y="2295"/>
                    <a:pt x="949" y="2287"/>
                  </a:cubicBezTo>
                  <a:cubicBezTo>
                    <a:pt x="912" y="2272"/>
                    <a:pt x="881" y="2279"/>
                    <a:pt x="842" y="2287"/>
                  </a:cubicBezTo>
                  <a:cubicBezTo>
                    <a:pt x="826" y="2276"/>
                    <a:pt x="813" y="2258"/>
                    <a:pt x="798" y="2248"/>
                  </a:cubicBezTo>
                  <a:cubicBezTo>
                    <a:pt x="793" y="2245"/>
                    <a:pt x="762" y="2234"/>
                    <a:pt x="753" y="2231"/>
                  </a:cubicBezTo>
                  <a:cubicBezTo>
                    <a:pt x="736" y="2235"/>
                    <a:pt x="719" y="2236"/>
                    <a:pt x="703" y="2242"/>
                  </a:cubicBezTo>
                  <a:cubicBezTo>
                    <a:pt x="696" y="2244"/>
                    <a:pt x="693" y="2255"/>
                    <a:pt x="686" y="2254"/>
                  </a:cubicBezTo>
                  <a:cubicBezTo>
                    <a:pt x="617" y="2244"/>
                    <a:pt x="649" y="2232"/>
                    <a:pt x="602" y="2214"/>
                  </a:cubicBezTo>
                  <a:cubicBezTo>
                    <a:pt x="586" y="2208"/>
                    <a:pt x="568" y="2207"/>
                    <a:pt x="552" y="2203"/>
                  </a:cubicBezTo>
                  <a:cubicBezTo>
                    <a:pt x="507" y="2213"/>
                    <a:pt x="468" y="2193"/>
                    <a:pt x="423" y="2186"/>
                  </a:cubicBezTo>
                  <a:cubicBezTo>
                    <a:pt x="394" y="2172"/>
                    <a:pt x="371" y="2169"/>
                    <a:pt x="339" y="2164"/>
                  </a:cubicBezTo>
                  <a:cubicBezTo>
                    <a:pt x="308" y="2148"/>
                    <a:pt x="271" y="2136"/>
                    <a:pt x="238" y="2125"/>
                  </a:cubicBezTo>
                  <a:cubicBezTo>
                    <a:pt x="216" y="2118"/>
                    <a:pt x="171" y="2108"/>
                    <a:pt x="171" y="2108"/>
                  </a:cubicBezTo>
                  <a:cubicBezTo>
                    <a:pt x="155" y="2082"/>
                    <a:pt x="140" y="2046"/>
                    <a:pt x="110" y="2035"/>
                  </a:cubicBezTo>
                  <a:cubicBezTo>
                    <a:pt x="69" y="1996"/>
                    <a:pt x="80" y="1971"/>
                    <a:pt x="76" y="1907"/>
                  </a:cubicBezTo>
                  <a:cubicBezTo>
                    <a:pt x="81" y="1852"/>
                    <a:pt x="80" y="1839"/>
                    <a:pt x="99" y="1795"/>
                  </a:cubicBezTo>
                  <a:cubicBezTo>
                    <a:pt x="91" y="1705"/>
                    <a:pt x="73" y="1694"/>
                    <a:pt x="37" y="1622"/>
                  </a:cubicBezTo>
                  <a:cubicBezTo>
                    <a:pt x="42" y="1571"/>
                    <a:pt x="43" y="1505"/>
                    <a:pt x="65" y="1459"/>
                  </a:cubicBezTo>
                  <a:cubicBezTo>
                    <a:pt x="61" y="1435"/>
                    <a:pt x="48" y="1412"/>
                    <a:pt x="48" y="1387"/>
                  </a:cubicBezTo>
                  <a:cubicBezTo>
                    <a:pt x="48" y="1350"/>
                    <a:pt x="80" y="1315"/>
                    <a:pt x="93" y="1281"/>
                  </a:cubicBezTo>
                  <a:cubicBezTo>
                    <a:pt x="87" y="1238"/>
                    <a:pt x="68" y="1214"/>
                    <a:pt x="82" y="1169"/>
                  </a:cubicBezTo>
                  <a:cubicBezTo>
                    <a:pt x="88" y="1150"/>
                    <a:pt x="107" y="1137"/>
                    <a:pt x="115" y="1118"/>
                  </a:cubicBezTo>
                  <a:cubicBezTo>
                    <a:pt x="126" y="1092"/>
                    <a:pt x="127" y="1077"/>
                    <a:pt x="132" y="1051"/>
                  </a:cubicBezTo>
                  <a:cubicBezTo>
                    <a:pt x="123" y="1000"/>
                    <a:pt x="150" y="993"/>
                    <a:pt x="166" y="951"/>
                  </a:cubicBezTo>
                  <a:cubicBezTo>
                    <a:pt x="174" y="908"/>
                    <a:pt x="144" y="870"/>
                    <a:pt x="132" y="828"/>
                  </a:cubicBezTo>
                  <a:cubicBezTo>
                    <a:pt x="127" y="785"/>
                    <a:pt x="134" y="781"/>
                    <a:pt x="104" y="749"/>
                  </a:cubicBezTo>
                  <a:cubicBezTo>
                    <a:pt x="90" y="734"/>
                    <a:pt x="59" y="710"/>
                    <a:pt x="59" y="710"/>
                  </a:cubicBezTo>
                  <a:cubicBezTo>
                    <a:pt x="45" y="633"/>
                    <a:pt x="26" y="583"/>
                    <a:pt x="54" y="503"/>
                  </a:cubicBezTo>
                  <a:cubicBezTo>
                    <a:pt x="52" y="490"/>
                    <a:pt x="53" y="476"/>
                    <a:pt x="48" y="464"/>
                  </a:cubicBezTo>
                  <a:cubicBezTo>
                    <a:pt x="35" y="433"/>
                    <a:pt x="0" y="451"/>
                    <a:pt x="48" y="414"/>
                  </a:cubicBez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80808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Rectangle 24"/>
            <p:cNvSpPr>
              <a:spLocks noChangeArrowheads="1"/>
            </p:cNvSpPr>
            <p:nvPr/>
          </p:nvSpPr>
          <p:spPr bwMode="auto">
            <a:xfrm>
              <a:off x="4422" y="1706"/>
              <a:ext cx="363" cy="9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4426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480" y="188640"/>
            <a:ext cx="8231040" cy="702646"/>
          </a:xfrm>
        </p:spPr>
        <p:txBody>
          <a:bodyPr/>
          <a:lstStyle/>
          <a:p>
            <a:pPr algn="ctr"/>
            <a:r>
              <a:rPr lang="de-DE" sz="3200" dirty="0" err="1" smtClean="0"/>
              <a:t>Infections</a:t>
            </a:r>
            <a:r>
              <a:rPr lang="de-DE" sz="3200" dirty="0" smtClean="0"/>
              <a:t> and </a:t>
            </a:r>
            <a:r>
              <a:rPr lang="de-DE" sz="3200" dirty="0" err="1" smtClean="0"/>
              <a:t>laundering</a:t>
            </a:r>
            <a:endParaRPr lang="de-DE" sz="3200" dirty="0"/>
          </a:p>
        </p:txBody>
      </p:sp>
      <p:pic>
        <p:nvPicPr>
          <p:cNvPr id="1026" name="Picture 2" descr="C:\Users\DB\AppData\Local\Microsoft\Windows\Temporary Internet Files\Content.IE5\XKZ1X6X4\MP900409395[2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39700" y="2682800"/>
            <a:ext cx="4351659" cy="40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quality-vacations.com/wp-content/uploads/2012/02/noroviru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7944" y="1144513"/>
            <a:ext cx="5215462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-47158" y="1394773"/>
            <a:ext cx="40430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dirty="0" err="1" smtClean="0"/>
              <a:t>Fungal</a:t>
            </a:r>
            <a:r>
              <a:rPr lang="de-DE" sz="2800" dirty="0" smtClean="0"/>
              <a:t> </a:t>
            </a:r>
            <a:r>
              <a:rPr lang="de-DE" sz="2800" dirty="0" err="1" smtClean="0"/>
              <a:t>infections</a:t>
            </a:r>
            <a:endParaRPr lang="de-DE" sz="2800" dirty="0" smtClean="0"/>
          </a:p>
          <a:p>
            <a:pPr algn="ctr"/>
            <a:r>
              <a:rPr lang="de-DE" sz="2800" dirty="0" smtClean="0"/>
              <a:t>(</a:t>
            </a:r>
            <a:r>
              <a:rPr lang="de-DE" sz="2800" dirty="0" err="1" smtClean="0"/>
              <a:t>Athlete‘s</a:t>
            </a:r>
            <a:r>
              <a:rPr lang="de-DE" sz="2800" dirty="0" smtClean="0"/>
              <a:t> </a:t>
            </a:r>
            <a:r>
              <a:rPr lang="de-DE" sz="2800" dirty="0" err="1" smtClean="0"/>
              <a:t>foot</a:t>
            </a:r>
            <a:r>
              <a:rPr lang="de-DE" sz="2800" dirty="0" smtClean="0"/>
              <a:t>, Candida)</a:t>
            </a:r>
            <a:endParaRPr lang="de-DE" sz="2800" dirty="0"/>
          </a:p>
        </p:txBody>
      </p:sp>
      <p:sp>
        <p:nvSpPr>
          <p:cNvPr id="10" name="Textfeld 9"/>
          <p:cNvSpPr txBox="1"/>
          <p:nvPr/>
        </p:nvSpPr>
        <p:spPr>
          <a:xfrm>
            <a:off x="5462286" y="4509120"/>
            <a:ext cx="25169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dirty="0" smtClean="0"/>
              <a:t>Viral </a:t>
            </a:r>
            <a:r>
              <a:rPr lang="de-DE" sz="2800" dirty="0" err="1" smtClean="0"/>
              <a:t>infections</a:t>
            </a:r>
            <a:endParaRPr lang="de-DE" sz="2800" dirty="0" smtClean="0"/>
          </a:p>
          <a:p>
            <a:pPr algn="ctr"/>
            <a:r>
              <a:rPr lang="de-DE" sz="2800" dirty="0" smtClean="0"/>
              <a:t>(</a:t>
            </a:r>
            <a:r>
              <a:rPr lang="de-DE" sz="2800" dirty="0" err="1" smtClean="0"/>
              <a:t>Noroviruses</a:t>
            </a:r>
            <a:r>
              <a:rPr lang="de-DE" sz="2800" dirty="0" smtClean="0"/>
              <a:t>)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06519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02646"/>
          </a:xfrm>
        </p:spPr>
        <p:txBody>
          <a:bodyPr/>
          <a:lstStyle/>
          <a:p>
            <a:pPr algn="ctr"/>
            <a:r>
              <a:rPr lang="de-DE" sz="3200" dirty="0" err="1" smtClean="0">
                <a:solidFill>
                  <a:srgbClr val="0070C0"/>
                </a:solidFill>
              </a:rPr>
              <a:t>Inactivation</a:t>
            </a:r>
            <a:r>
              <a:rPr lang="de-DE" sz="3200" dirty="0" smtClean="0">
                <a:solidFill>
                  <a:srgbClr val="0070C0"/>
                </a:solidFill>
              </a:rPr>
              <a:t> </a:t>
            </a:r>
            <a:r>
              <a:rPr lang="de-DE" sz="3200" dirty="0" err="1" smtClean="0">
                <a:solidFill>
                  <a:srgbClr val="0070C0"/>
                </a:solidFill>
              </a:rPr>
              <a:t>of</a:t>
            </a:r>
            <a:r>
              <a:rPr lang="de-DE" sz="3200" dirty="0" smtClean="0">
                <a:solidFill>
                  <a:srgbClr val="0070C0"/>
                </a:solidFill>
              </a:rPr>
              <a:t> </a:t>
            </a:r>
            <a:r>
              <a:rPr lang="de-DE" sz="3200" dirty="0" err="1" smtClean="0">
                <a:solidFill>
                  <a:srgbClr val="0070C0"/>
                </a:solidFill>
              </a:rPr>
              <a:t>Norovirus</a:t>
            </a:r>
            <a:r>
              <a:rPr lang="de-DE" sz="3200" dirty="0" smtClean="0">
                <a:solidFill>
                  <a:srgbClr val="0070C0"/>
                </a:solidFill>
              </a:rPr>
              <a:t> via </a:t>
            </a:r>
            <a:r>
              <a:rPr lang="de-DE" sz="3200" dirty="0" err="1" smtClean="0">
                <a:solidFill>
                  <a:srgbClr val="0070C0"/>
                </a:solidFill>
              </a:rPr>
              <a:t>laundering</a:t>
            </a:r>
            <a:endParaRPr lang="de-DE" sz="3200" dirty="0">
              <a:solidFill>
                <a:srgbClr val="0070C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6425" y="6453336"/>
            <a:ext cx="4709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Lemm </a:t>
            </a:r>
            <a:r>
              <a:rPr lang="de-DE" sz="1400" i="1" dirty="0" smtClean="0"/>
              <a:t>et al. </a:t>
            </a:r>
            <a:r>
              <a:rPr lang="de-DE" sz="1400" dirty="0" smtClean="0"/>
              <a:t>Tenside, </a:t>
            </a:r>
            <a:r>
              <a:rPr lang="de-DE" sz="1400" dirty="0" err="1" smtClean="0"/>
              <a:t>Surfactants</a:t>
            </a:r>
            <a:r>
              <a:rPr lang="de-DE" sz="1400" dirty="0" smtClean="0"/>
              <a:t>, </a:t>
            </a:r>
            <a:r>
              <a:rPr lang="de-DE" sz="1400" dirty="0" err="1" smtClean="0"/>
              <a:t>Detergents</a:t>
            </a:r>
            <a:r>
              <a:rPr lang="de-DE" sz="1400" dirty="0" smtClean="0"/>
              <a:t> (</a:t>
            </a:r>
            <a:r>
              <a:rPr lang="de-DE" sz="1400" dirty="0" err="1" smtClean="0"/>
              <a:t>submitted</a:t>
            </a:r>
            <a:r>
              <a:rPr lang="de-DE" sz="1400" dirty="0" smtClean="0"/>
              <a:t>)</a:t>
            </a:r>
            <a:endParaRPr lang="de-DE" sz="1400" dirty="0"/>
          </a:p>
        </p:txBody>
      </p:sp>
      <p:sp>
        <p:nvSpPr>
          <p:cNvPr id="4" name="Textfeld 3"/>
          <p:cNvSpPr txBox="1"/>
          <p:nvPr/>
        </p:nvSpPr>
        <p:spPr>
          <a:xfrm>
            <a:off x="3851920" y="5466710"/>
            <a:ext cx="5097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Detection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viral RNA on </a:t>
            </a:r>
            <a:r>
              <a:rPr lang="de-DE" sz="1600" dirty="0" err="1" smtClean="0"/>
              <a:t>fecally</a:t>
            </a:r>
            <a:r>
              <a:rPr lang="de-DE" sz="1600" dirty="0" smtClean="0"/>
              <a:t> </a:t>
            </a:r>
            <a:r>
              <a:rPr lang="de-DE" sz="1600" dirty="0" err="1" smtClean="0"/>
              <a:t>contaminated</a:t>
            </a:r>
            <a:r>
              <a:rPr lang="de-DE" sz="1600" dirty="0" smtClean="0"/>
              <a:t> textiles</a:t>
            </a:r>
            <a:endParaRPr lang="de-DE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03453"/>
            <a:ext cx="5003253" cy="407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http://www.quality-vacations.com/wp-content/uploads/2012/02/noroviru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305338"/>
            <a:ext cx="3627278" cy="404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1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480" y="188640"/>
            <a:ext cx="8231040" cy="702646"/>
          </a:xfrm>
        </p:spPr>
        <p:txBody>
          <a:bodyPr/>
          <a:lstStyle/>
          <a:p>
            <a:pPr algn="ctr"/>
            <a:r>
              <a:rPr lang="de-DE" sz="3200" dirty="0" smtClean="0">
                <a:solidFill>
                  <a:srgbClr val="0070C0"/>
                </a:solidFill>
              </a:rPr>
              <a:t>Challenge: </a:t>
            </a:r>
            <a:r>
              <a:rPr lang="de-DE" sz="3200" dirty="0" err="1" smtClean="0">
                <a:solidFill>
                  <a:srgbClr val="0070C0"/>
                </a:solidFill>
              </a:rPr>
              <a:t>low</a:t>
            </a:r>
            <a:r>
              <a:rPr lang="de-DE" sz="3200" dirty="0" smtClean="0">
                <a:solidFill>
                  <a:srgbClr val="0070C0"/>
                </a:solidFill>
              </a:rPr>
              <a:t> </a:t>
            </a:r>
            <a:r>
              <a:rPr lang="de-DE" sz="3200" dirty="0" err="1" smtClean="0">
                <a:solidFill>
                  <a:srgbClr val="0070C0"/>
                </a:solidFill>
              </a:rPr>
              <a:t>temperatures</a:t>
            </a:r>
            <a:endParaRPr lang="de-DE" sz="3200" dirty="0">
              <a:solidFill>
                <a:srgbClr val="0070C0"/>
              </a:solidFill>
            </a:endParaRPr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4353791"/>
              </p:ext>
            </p:extLst>
          </p:nvPr>
        </p:nvGraphicFramePr>
        <p:xfrm>
          <a:off x="940074" y="980728"/>
          <a:ext cx="7200799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feld 2"/>
          <p:cNvSpPr txBox="1"/>
          <p:nvPr/>
        </p:nvSpPr>
        <p:spPr>
          <a:xfrm rot="16200000">
            <a:off x="277287" y="3054606"/>
            <a:ext cx="773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T [°C]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 rot="16200000">
            <a:off x="8108978" y="324953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%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208851" y="1815348"/>
            <a:ext cx="4243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Medium </a:t>
            </a:r>
            <a:r>
              <a:rPr lang="de-DE" sz="2400" dirty="0" err="1" smtClean="0">
                <a:solidFill>
                  <a:srgbClr val="FF0000"/>
                </a:solidFill>
              </a:rPr>
              <a:t>washing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temperature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525832" y="4210455"/>
            <a:ext cx="3643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70C0"/>
                </a:solidFill>
              </a:rPr>
              <a:t>Textiles </a:t>
            </a:r>
            <a:r>
              <a:rPr lang="de-DE" sz="2400" dirty="0" err="1" smtClean="0">
                <a:solidFill>
                  <a:srgbClr val="0070C0"/>
                </a:solidFill>
              </a:rPr>
              <a:t>washed</a:t>
            </a:r>
            <a:r>
              <a:rPr lang="de-DE" sz="2400" dirty="0" smtClean="0">
                <a:solidFill>
                  <a:srgbClr val="0070C0"/>
                </a:solidFill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</a:rPr>
              <a:t>at</a:t>
            </a:r>
            <a:r>
              <a:rPr lang="de-DE" sz="2400" dirty="0" smtClean="0">
                <a:solidFill>
                  <a:srgbClr val="0070C0"/>
                </a:solidFill>
              </a:rPr>
              <a:t> ≥</a:t>
            </a:r>
            <a:r>
              <a:rPr lang="de-DE" sz="2400" dirty="0">
                <a:solidFill>
                  <a:srgbClr val="0070C0"/>
                </a:solidFill>
              </a:rPr>
              <a:t>60°C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5496" y="6165304"/>
            <a:ext cx="4237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Survey on </a:t>
            </a:r>
            <a:r>
              <a:rPr lang="de-DE" dirty="0" err="1" smtClean="0"/>
              <a:t>german</a:t>
            </a:r>
            <a:r>
              <a:rPr lang="de-DE" dirty="0" smtClean="0"/>
              <a:t> </a:t>
            </a:r>
            <a:r>
              <a:rPr lang="de-DE" dirty="0" err="1"/>
              <a:t>h</a:t>
            </a:r>
            <a:r>
              <a:rPr lang="de-DE" dirty="0" err="1" smtClean="0"/>
              <a:t>ouseholds</a:t>
            </a:r>
            <a:endParaRPr lang="de-DE" dirty="0" smtClean="0"/>
          </a:p>
          <a:p>
            <a:r>
              <a:rPr lang="de-DE" dirty="0"/>
              <a:t>S</a:t>
            </a:r>
            <a:r>
              <a:rPr lang="de-DE" dirty="0" smtClean="0"/>
              <a:t>ource: IKW </a:t>
            </a:r>
            <a:r>
              <a:rPr lang="de-DE" dirty="0" err="1" smtClean="0"/>
              <a:t>Sustainability</a:t>
            </a:r>
            <a:r>
              <a:rPr lang="de-DE" dirty="0" smtClean="0"/>
              <a:t> Report 2010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708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5220072" y="1804337"/>
            <a:ext cx="567680" cy="3608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" name="Gerade Verbindung 4"/>
          <p:cNvCxnSpPr/>
          <p:nvPr/>
        </p:nvCxnSpPr>
        <p:spPr>
          <a:xfrm flipH="1" flipV="1">
            <a:off x="1565322" y="872438"/>
            <a:ext cx="5805646" cy="567063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ussdiagramm: Zusammenführung 10"/>
          <p:cNvSpPr/>
          <p:nvPr/>
        </p:nvSpPr>
        <p:spPr>
          <a:xfrm>
            <a:off x="2375412" y="1660025"/>
            <a:ext cx="4004701" cy="3915435"/>
          </a:xfrm>
          <a:prstGeom prst="flowChartSummingJunction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3563888" y="2042568"/>
            <a:ext cx="1703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>
                <a:solidFill>
                  <a:schemeClr val="bg1"/>
                </a:solidFill>
              </a:rPr>
              <a:t>Wearing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755628" y="4563138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>
                <a:solidFill>
                  <a:schemeClr val="bg1"/>
                </a:solidFill>
              </a:rPr>
              <a:t>Drying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572000" y="3325355"/>
            <a:ext cx="1764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>
                <a:solidFill>
                  <a:schemeClr val="bg1"/>
                </a:solidFill>
              </a:rPr>
              <a:t>Washing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597403" y="3302708"/>
            <a:ext cx="1619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Storage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6" name="Gleichschenkliges Dreieck 15"/>
          <p:cNvSpPr/>
          <p:nvPr/>
        </p:nvSpPr>
        <p:spPr>
          <a:xfrm rot="8100263">
            <a:off x="4752567" y="2938719"/>
            <a:ext cx="765085" cy="293938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Gleichschenkliges Dreieck 16"/>
          <p:cNvSpPr/>
          <p:nvPr/>
        </p:nvSpPr>
        <p:spPr>
          <a:xfrm rot="13550807">
            <a:off x="4523095" y="4180655"/>
            <a:ext cx="765085" cy="2331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Gleichschenkliges Dreieck 17"/>
          <p:cNvSpPr/>
          <p:nvPr/>
        </p:nvSpPr>
        <p:spPr>
          <a:xfrm rot="19002437">
            <a:off x="3299695" y="4028365"/>
            <a:ext cx="765085" cy="2331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Gleichschenkliges Dreieck 18"/>
          <p:cNvSpPr/>
          <p:nvPr/>
        </p:nvSpPr>
        <p:spPr>
          <a:xfrm rot="2631622">
            <a:off x="3423194" y="2742503"/>
            <a:ext cx="765085" cy="2331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93770"/>
            <a:ext cx="9108504" cy="642942"/>
          </a:xfrm>
        </p:spPr>
        <p:txBody>
          <a:bodyPr/>
          <a:lstStyle/>
          <a:p>
            <a:pPr algn="ctr"/>
            <a:r>
              <a:rPr lang="en-GB" sz="3200" dirty="0" smtClean="0">
                <a:solidFill>
                  <a:srgbClr val="0070C0"/>
                </a:solidFill>
              </a:rPr>
              <a:t>Hygiene in the wash- and use-cycle</a:t>
            </a:r>
            <a:endParaRPr lang="en-GB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83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/>
          <p:cNvSpPr/>
          <p:nvPr/>
        </p:nvSpPr>
        <p:spPr>
          <a:xfrm>
            <a:off x="1659781" y="3704766"/>
            <a:ext cx="5490610" cy="256827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1655332" y="872438"/>
            <a:ext cx="5490610" cy="265529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" name="Gerade Verbindung 4"/>
          <p:cNvCxnSpPr>
            <a:endCxn id="11" idx="1"/>
          </p:cNvCxnSpPr>
          <p:nvPr/>
        </p:nvCxnSpPr>
        <p:spPr>
          <a:xfrm flipH="1" flipV="1">
            <a:off x="2961887" y="2233427"/>
            <a:ext cx="2831751" cy="276863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547592" y="872438"/>
            <a:ext cx="1017730" cy="26552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Input </a:t>
            </a:r>
            <a:r>
              <a:rPr lang="de-DE" sz="2400" dirty="0" err="1" smtClean="0">
                <a:solidFill>
                  <a:schemeClr val="tx1"/>
                </a:solidFill>
              </a:rPr>
              <a:t>of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m</a:t>
            </a:r>
            <a:r>
              <a:rPr lang="de-DE" sz="2400" dirty="0" err="1" smtClean="0">
                <a:solidFill>
                  <a:schemeClr val="tx1"/>
                </a:solidFill>
              </a:rPr>
              <a:t>icroorganisms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06821" y="3707754"/>
            <a:ext cx="1017730" cy="25652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 dirty="0" err="1" smtClean="0">
                <a:solidFill>
                  <a:schemeClr val="tx1"/>
                </a:solidFill>
              </a:rPr>
              <a:t>Reduction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of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microorganisms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11" name="Flussdiagramm: Zusammenführung 10"/>
          <p:cNvSpPr/>
          <p:nvPr/>
        </p:nvSpPr>
        <p:spPr>
          <a:xfrm>
            <a:off x="2375412" y="1660025"/>
            <a:ext cx="4004701" cy="3915435"/>
          </a:xfrm>
          <a:prstGeom prst="flowChartSummingJunction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3563888" y="2042568"/>
            <a:ext cx="1703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>
                <a:solidFill>
                  <a:schemeClr val="bg1"/>
                </a:solidFill>
              </a:rPr>
              <a:t>Wearing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755628" y="4563138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>
                <a:solidFill>
                  <a:schemeClr val="bg1"/>
                </a:solidFill>
              </a:rPr>
              <a:t>Drying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572000" y="3325355"/>
            <a:ext cx="1764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>
                <a:solidFill>
                  <a:schemeClr val="bg1"/>
                </a:solidFill>
              </a:rPr>
              <a:t>Washing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597403" y="3302708"/>
            <a:ext cx="1619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Storage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6" name="Gleichschenkliges Dreieck 15"/>
          <p:cNvSpPr/>
          <p:nvPr/>
        </p:nvSpPr>
        <p:spPr>
          <a:xfrm rot="8100263">
            <a:off x="4752567" y="2938719"/>
            <a:ext cx="765085" cy="293938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Gleichschenkliges Dreieck 16"/>
          <p:cNvSpPr/>
          <p:nvPr/>
        </p:nvSpPr>
        <p:spPr>
          <a:xfrm rot="13550807">
            <a:off x="4523095" y="4180655"/>
            <a:ext cx="765085" cy="2331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Gleichschenkliges Dreieck 17"/>
          <p:cNvSpPr/>
          <p:nvPr/>
        </p:nvSpPr>
        <p:spPr>
          <a:xfrm rot="19002437">
            <a:off x="3299695" y="4028365"/>
            <a:ext cx="765085" cy="2331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Gleichschenkliges Dreieck 18"/>
          <p:cNvSpPr/>
          <p:nvPr/>
        </p:nvSpPr>
        <p:spPr>
          <a:xfrm rot="2631622">
            <a:off x="3423194" y="2742503"/>
            <a:ext cx="765085" cy="2331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" name="Gerade Verbindung 19"/>
          <p:cNvCxnSpPr>
            <a:stCxn id="11" idx="3"/>
            <a:endCxn id="11" idx="7"/>
          </p:cNvCxnSpPr>
          <p:nvPr/>
        </p:nvCxnSpPr>
        <p:spPr>
          <a:xfrm flipV="1">
            <a:off x="2961887" y="2233427"/>
            <a:ext cx="2831751" cy="276863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>
            <a:stCxn id="11" idx="5"/>
            <a:endCxn id="11" idx="1"/>
          </p:cNvCxnSpPr>
          <p:nvPr/>
        </p:nvCxnSpPr>
        <p:spPr>
          <a:xfrm flipH="1" flipV="1">
            <a:off x="2961887" y="2233427"/>
            <a:ext cx="2831751" cy="276863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Gleichschenkliges Dreieck 35"/>
          <p:cNvSpPr/>
          <p:nvPr/>
        </p:nvSpPr>
        <p:spPr>
          <a:xfrm rot="16200000" flipV="1">
            <a:off x="753081" y="1955893"/>
            <a:ext cx="2461645" cy="440432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Gleichschenkliges Dreieck 36"/>
          <p:cNvSpPr/>
          <p:nvPr/>
        </p:nvSpPr>
        <p:spPr>
          <a:xfrm rot="16200000">
            <a:off x="703279" y="4763576"/>
            <a:ext cx="2461645" cy="415280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93770"/>
            <a:ext cx="9108504" cy="642942"/>
          </a:xfrm>
        </p:spPr>
        <p:txBody>
          <a:bodyPr/>
          <a:lstStyle/>
          <a:p>
            <a:pPr algn="ctr"/>
            <a:r>
              <a:rPr lang="en-GB" sz="3200" dirty="0" smtClean="0">
                <a:solidFill>
                  <a:srgbClr val="0070C0"/>
                </a:solidFill>
              </a:rPr>
              <a:t>Hygiene in the wash- and use-cycle</a:t>
            </a:r>
            <a:endParaRPr lang="en-GB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04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0" y="188640"/>
            <a:ext cx="8231040" cy="702646"/>
          </a:xfrm>
        </p:spPr>
        <p:txBody>
          <a:bodyPr/>
          <a:lstStyle/>
          <a:p>
            <a:pPr algn="ctr"/>
            <a:r>
              <a:rPr lang="en-GB" sz="3200" dirty="0" smtClean="0">
                <a:solidFill>
                  <a:srgbClr val="0070C0"/>
                </a:solidFill>
              </a:rPr>
              <a:t>Home hygiene: the consumer’s view </a:t>
            </a:r>
            <a:endParaRPr lang="en-GB" sz="3200" b="0" dirty="0">
              <a:solidFill>
                <a:srgbClr val="0070C0"/>
              </a:solidFill>
            </a:endParaRPr>
          </a:p>
        </p:txBody>
      </p:sp>
      <p:sp>
        <p:nvSpPr>
          <p:cNvPr id="748547" name="Text Box 3"/>
          <p:cNvSpPr txBox="1">
            <a:spLocks noChangeArrowheads="1"/>
          </p:cNvSpPr>
          <p:nvPr/>
        </p:nvSpPr>
        <p:spPr bwMode="auto">
          <a:xfrm>
            <a:off x="178817" y="2348880"/>
            <a:ext cx="424916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sz="2800" b="1" dirty="0" smtClean="0"/>
              <a:t>Hygiene </a:t>
            </a:r>
            <a:r>
              <a:rPr lang="de-DE" sz="2800" b="1" dirty="0" err="1" smtClean="0"/>
              <a:t>threats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are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mostly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found</a:t>
            </a:r>
            <a:r>
              <a:rPr lang="de-DE" sz="2800" b="1" dirty="0" smtClean="0"/>
              <a:t> outside </a:t>
            </a:r>
            <a:r>
              <a:rPr lang="de-DE" sz="2800" b="1" dirty="0" err="1" smtClean="0"/>
              <a:t>my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home</a:t>
            </a:r>
            <a:endParaRPr lang="de-DE" sz="2800" b="1" dirty="0"/>
          </a:p>
        </p:txBody>
      </p:sp>
      <p:pic>
        <p:nvPicPr>
          <p:cNvPr id="748549" name="Picture 5" descr="2752208960097516724QusByX_f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0" y="1052736"/>
            <a:ext cx="4572000" cy="443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512" y="6455646"/>
            <a:ext cx="510909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sz="1400" dirty="0" err="1" smtClean="0"/>
              <a:t>According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a GfK </a:t>
            </a:r>
            <a:r>
              <a:rPr lang="de-DE" sz="1400" dirty="0" err="1" smtClean="0"/>
              <a:t>survey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„Apotheken-Umschau“ </a:t>
            </a:r>
            <a:r>
              <a:rPr lang="de-DE" sz="1400" dirty="0"/>
              <a:t>2006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9661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5220072" y="1804337"/>
            <a:ext cx="567680" cy="3608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Gruppieren 3"/>
          <p:cNvGrpSpPr/>
          <p:nvPr/>
        </p:nvGrpSpPr>
        <p:grpSpPr>
          <a:xfrm>
            <a:off x="506821" y="872438"/>
            <a:ext cx="6864147" cy="5670632"/>
            <a:chOff x="1286635" y="773703"/>
            <a:chExt cx="6864147" cy="5670632"/>
          </a:xfrm>
        </p:grpSpPr>
        <p:cxnSp>
          <p:nvCxnSpPr>
            <p:cNvPr id="5" name="Gerade Verbindung 4"/>
            <p:cNvCxnSpPr/>
            <p:nvPr/>
          </p:nvCxnSpPr>
          <p:spPr>
            <a:xfrm flipH="1" flipV="1">
              <a:off x="2345136" y="773703"/>
              <a:ext cx="5805646" cy="56706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hteck 5"/>
            <p:cNvSpPr/>
            <p:nvPr/>
          </p:nvSpPr>
          <p:spPr>
            <a:xfrm>
              <a:off x="2435146" y="3609018"/>
              <a:ext cx="5490610" cy="25652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/>
            <p:cNvSpPr/>
            <p:nvPr/>
          </p:nvSpPr>
          <p:spPr>
            <a:xfrm>
              <a:off x="2435146" y="773703"/>
              <a:ext cx="5490610" cy="26552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 7"/>
            <p:cNvSpPr/>
            <p:nvPr/>
          </p:nvSpPr>
          <p:spPr>
            <a:xfrm>
              <a:off x="1327406" y="773703"/>
              <a:ext cx="1017730" cy="26552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DE" sz="2400" dirty="0" smtClean="0">
                  <a:solidFill>
                    <a:schemeClr val="tx1"/>
                  </a:solidFill>
                </a:rPr>
                <a:t>Input </a:t>
              </a:r>
              <a:r>
                <a:rPr lang="de-DE" sz="2400" dirty="0" err="1" smtClean="0">
                  <a:solidFill>
                    <a:schemeClr val="tx1"/>
                  </a:solidFill>
                </a:rPr>
                <a:t>of</a:t>
              </a:r>
              <a:r>
                <a:rPr lang="de-DE" sz="2400" dirty="0" smtClean="0">
                  <a:solidFill>
                    <a:schemeClr val="tx1"/>
                  </a:solidFill>
                </a:rPr>
                <a:t> </a:t>
              </a:r>
              <a:r>
                <a:rPr lang="de-DE" sz="2400" dirty="0" err="1">
                  <a:solidFill>
                    <a:schemeClr val="tx1"/>
                  </a:solidFill>
                </a:rPr>
                <a:t>m</a:t>
              </a:r>
              <a:r>
                <a:rPr lang="de-DE" sz="2400" dirty="0" err="1" smtClean="0">
                  <a:solidFill>
                    <a:schemeClr val="tx1"/>
                  </a:solidFill>
                </a:rPr>
                <a:t>icroorganisms</a:t>
              </a:r>
              <a:endParaRPr lang="de-DE" sz="2400" dirty="0">
                <a:solidFill>
                  <a:schemeClr val="tx1"/>
                </a:solidFill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1286635" y="3609019"/>
              <a:ext cx="1017730" cy="25652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DE" sz="2400" dirty="0" err="1" smtClean="0">
                  <a:solidFill>
                    <a:schemeClr val="tx1"/>
                  </a:solidFill>
                </a:rPr>
                <a:t>Reduction</a:t>
              </a:r>
              <a:r>
                <a:rPr lang="de-DE" sz="2400" dirty="0" smtClean="0">
                  <a:solidFill>
                    <a:schemeClr val="tx1"/>
                  </a:solidFill>
                </a:rPr>
                <a:t> </a:t>
              </a:r>
              <a:r>
                <a:rPr lang="de-DE" sz="2400" dirty="0" err="1" smtClean="0">
                  <a:solidFill>
                    <a:schemeClr val="tx1"/>
                  </a:solidFill>
                </a:rPr>
                <a:t>of</a:t>
              </a:r>
              <a:r>
                <a:rPr lang="de-DE" sz="2400" dirty="0" smtClean="0">
                  <a:solidFill>
                    <a:schemeClr val="tx1"/>
                  </a:solidFill>
                </a:rPr>
                <a:t> </a:t>
              </a:r>
              <a:r>
                <a:rPr lang="de-DE" sz="2400" dirty="0" err="1" smtClean="0">
                  <a:solidFill>
                    <a:schemeClr val="tx1"/>
                  </a:solidFill>
                </a:rPr>
                <a:t>microorganisms</a:t>
              </a:r>
              <a:endParaRPr lang="de-DE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Flussdiagramm: Zusammenführung 10"/>
            <p:cNvSpPr/>
            <p:nvPr/>
          </p:nvSpPr>
          <p:spPr>
            <a:xfrm>
              <a:off x="3155226" y="1561290"/>
              <a:ext cx="4004701" cy="3915435"/>
            </a:xfrm>
            <a:prstGeom prst="flowChartSummingJunction">
              <a:avLst/>
            </a:prstGeom>
            <a:solidFill>
              <a:schemeClr val="tx1">
                <a:lumMod val="50000"/>
                <a:lumOff val="5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4343702" y="1943833"/>
              <a:ext cx="17032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200" dirty="0" err="1" smtClean="0">
                  <a:solidFill>
                    <a:schemeClr val="bg1"/>
                  </a:solidFill>
                </a:rPr>
                <a:t>Wearing</a:t>
              </a:r>
              <a:endParaRPr lang="de-DE" sz="32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4535442" y="4464403"/>
              <a:ext cx="13692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200" dirty="0" err="1" smtClean="0">
                  <a:solidFill>
                    <a:schemeClr val="bg1"/>
                  </a:solidFill>
                </a:rPr>
                <a:t>Drying</a:t>
              </a:r>
              <a:endParaRPr lang="de-DE" sz="32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5351814" y="3226620"/>
              <a:ext cx="17643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200" dirty="0" err="1" smtClean="0">
                  <a:solidFill>
                    <a:schemeClr val="bg1"/>
                  </a:solidFill>
                </a:rPr>
                <a:t>Washing</a:t>
              </a:r>
              <a:endParaRPr lang="de-DE" sz="3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3377217" y="3203973"/>
              <a:ext cx="16193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200" dirty="0" smtClean="0">
                  <a:solidFill>
                    <a:schemeClr val="bg1"/>
                  </a:solidFill>
                </a:rPr>
                <a:t>Storage</a:t>
              </a:r>
              <a:endParaRPr lang="de-DE" sz="3200" dirty="0">
                <a:solidFill>
                  <a:schemeClr val="bg1"/>
                </a:solidFill>
              </a:endParaRPr>
            </a:p>
          </p:txBody>
        </p:sp>
        <p:sp>
          <p:nvSpPr>
            <p:cNvPr id="16" name="Gleichschenkliges Dreieck 15"/>
            <p:cNvSpPr/>
            <p:nvPr/>
          </p:nvSpPr>
          <p:spPr>
            <a:xfrm rot="8100263">
              <a:off x="5532381" y="2839984"/>
              <a:ext cx="765085" cy="29393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Gleichschenkliges Dreieck 16"/>
            <p:cNvSpPr/>
            <p:nvPr/>
          </p:nvSpPr>
          <p:spPr>
            <a:xfrm rot="13550807">
              <a:off x="5302909" y="4081920"/>
              <a:ext cx="765085" cy="2331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Gleichschenkliges Dreieck 17"/>
            <p:cNvSpPr/>
            <p:nvPr/>
          </p:nvSpPr>
          <p:spPr>
            <a:xfrm rot="19002437">
              <a:off x="4079509" y="3929630"/>
              <a:ext cx="765085" cy="2331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Gleichschenkliges Dreieck 18"/>
            <p:cNvSpPr/>
            <p:nvPr/>
          </p:nvSpPr>
          <p:spPr>
            <a:xfrm rot="2631622">
              <a:off x="4203008" y="2643768"/>
              <a:ext cx="765085" cy="2331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0" name="Gerade Verbindung 19"/>
            <p:cNvCxnSpPr/>
            <p:nvPr/>
          </p:nvCxnSpPr>
          <p:spPr>
            <a:xfrm flipV="1">
              <a:off x="2435146" y="773703"/>
              <a:ext cx="5490610" cy="540060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feld 20"/>
            <p:cNvSpPr txBox="1"/>
            <p:nvPr/>
          </p:nvSpPr>
          <p:spPr>
            <a:xfrm>
              <a:off x="4549498" y="863713"/>
              <a:ext cx="12362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err="1"/>
                <a:t>s</a:t>
              </a:r>
              <a:r>
                <a:rPr lang="de-DE" dirty="0" err="1" smtClean="0"/>
                <a:t>kin</a:t>
              </a:r>
              <a:r>
                <a:rPr lang="de-DE" dirty="0" smtClean="0"/>
                <a:t> </a:t>
              </a:r>
              <a:r>
                <a:rPr lang="de-DE" dirty="0" err="1"/>
                <a:t>f</a:t>
              </a:r>
              <a:r>
                <a:rPr lang="de-DE" dirty="0" err="1" smtClean="0"/>
                <a:t>lora</a:t>
              </a:r>
              <a:endParaRPr lang="de-DE" dirty="0" smtClean="0"/>
            </a:p>
            <a:p>
              <a:pPr algn="ctr"/>
              <a:r>
                <a:rPr lang="de-DE" dirty="0" err="1"/>
                <a:t>e</a:t>
              </a:r>
              <a:r>
                <a:rPr lang="de-DE" dirty="0" err="1" smtClean="0"/>
                <a:t>xcretions</a:t>
              </a:r>
              <a:endParaRPr lang="de-DE" dirty="0"/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6717730" y="1525920"/>
              <a:ext cx="127618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dirty="0" err="1"/>
                <a:t>b</a:t>
              </a:r>
              <a:r>
                <a:rPr lang="de-DE" dirty="0" err="1" smtClean="0"/>
                <a:t>iofilms</a:t>
              </a:r>
              <a:endParaRPr lang="de-DE" dirty="0" smtClean="0"/>
            </a:p>
            <a:p>
              <a:pPr algn="r"/>
              <a:endParaRPr lang="de-DE" dirty="0" smtClean="0"/>
            </a:p>
            <a:p>
              <a:pPr algn="r"/>
              <a:r>
                <a:rPr lang="de-DE" dirty="0" err="1"/>
                <a:t>c</a:t>
              </a:r>
              <a:r>
                <a:rPr lang="de-DE" dirty="0" err="1" smtClean="0"/>
                <a:t>ross</a:t>
              </a:r>
              <a:endParaRPr lang="de-DE" dirty="0" smtClean="0"/>
            </a:p>
            <a:p>
              <a:pPr algn="r"/>
              <a:r>
                <a:rPr lang="de-DE" dirty="0" err="1"/>
                <a:t>c</a:t>
              </a:r>
              <a:r>
                <a:rPr lang="de-DE" dirty="0" err="1" smtClean="0"/>
                <a:t>ontami</a:t>
              </a:r>
              <a:r>
                <a:rPr lang="de-DE" dirty="0" smtClean="0"/>
                <a:t>-nation</a:t>
              </a: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2480151" y="1746089"/>
              <a:ext cx="87716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f</a:t>
              </a:r>
              <a:r>
                <a:rPr lang="de-DE" dirty="0" err="1" smtClean="0"/>
                <a:t>ungal</a:t>
              </a:r>
              <a:r>
                <a:rPr lang="de-DE" dirty="0" smtClean="0"/>
                <a:t> </a:t>
              </a:r>
            </a:p>
            <a:p>
              <a:r>
                <a:rPr lang="de-DE" dirty="0" err="1"/>
                <a:t>s</a:t>
              </a:r>
              <a:r>
                <a:rPr lang="de-DE" dirty="0" err="1" smtClean="0"/>
                <a:t>pores</a:t>
              </a:r>
              <a:endParaRPr lang="de-DE" dirty="0" smtClean="0"/>
            </a:p>
            <a:p>
              <a:endParaRPr lang="de-DE" dirty="0" smtClean="0"/>
            </a:p>
            <a:p>
              <a:r>
                <a:rPr lang="de-DE" dirty="0" err="1"/>
                <a:t>d</a:t>
              </a:r>
              <a:r>
                <a:rPr lang="de-DE" dirty="0" err="1" smtClean="0"/>
                <a:t>ust</a:t>
              </a:r>
              <a:endParaRPr lang="de-DE" dirty="0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4449896" y="5499228"/>
              <a:ext cx="14285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err="1"/>
                <a:t>d</a:t>
              </a:r>
              <a:r>
                <a:rPr lang="de-DE" dirty="0" err="1" smtClean="0"/>
                <a:t>ehydration</a:t>
              </a:r>
              <a:endParaRPr lang="de-DE" dirty="0" smtClean="0"/>
            </a:p>
            <a:p>
              <a:pPr algn="ctr"/>
              <a:r>
                <a:rPr lang="de-DE" dirty="0" err="1" smtClean="0"/>
                <a:t>temperature</a:t>
              </a:r>
              <a:endParaRPr lang="de-DE" dirty="0"/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6694804" y="4497869"/>
              <a:ext cx="12875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dirty="0" err="1"/>
                <a:t>c</a:t>
              </a:r>
              <a:r>
                <a:rPr lang="de-DE" dirty="0" err="1" smtClean="0"/>
                <a:t>hemistry</a:t>
              </a:r>
              <a:endParaRPr lang="de-DE" dirty="0" smtClean="0"/>
            </a:p>
            <a:p>
              <a:pPr algn="r"/>
              <a:r>
                <a:rPr lang="de-DE" dirty="0" err="1"/>
                <a:t>m</a:t>
              </a:r>
              <a:r>
                <a:rPr lang="de-DE" dirty="0" err="1" smtClean="0"/>
                <a:t>echanics</a:t>
              </a:r>
              <a:endParaRPr lang="de-DE" dirty="0" smtClean="0"/>
            </a:p>
            <a:p>
              <a:pPr algn="r"/>
              <a:r>
                <a:rPr lang="de-DE" dirty="0" err="1" smtClean="0"/>
                <a:t>temp</a:t>
              </a:r>
              <a:r>
                <a:rPr lang="de-DE" dirty="0" smtClean="0"/>
                <a:t>.</a:t>
              </a:r>
            </a:p>
          </p:txBody>
        </p:sp>
        <p:sp>
          <p:nvSpPr>
            <p:cNvPr id="26" name="Rechteck 25"/>
            <p:cNvSpPr/>
            <p:nvPr/>
          </p:nvSpPr>
          <p:spPr>
            <a:xfrm>
              <a:off x="2350628" y="4703258"/>
              <a:ext cx="13901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err="1"/>
                <a:t>d</a:t>
              </a:r>
              <a:r>
                <a:rPr lang="de-DE" dirty="0" err="1" smtClean="0"/>
                <a:t>ehydration</a:t>
              </a:r>
              <a:endParaRPr lang="de-DE" dirty="0"/>
            </a:p>
          </p:txBody>
        </p:sp>
        <p:cxnSp>
          <p:nvCxnSpPr>
            <p:cNvPr id="27" name="Gerade Verbindung 26"/>
            <p:cNvCxnSpPr/>
            <p:nvPr/>
          </p:nvCxnSpPr>
          <p:spPr>
            <a:xfrm flipH="1" flipV="1">
              <a:off x="2345136" y="773703"/>
              <a:ext cx="5580620" cy="540060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93770"/>
            <a:ext cx="9108504" cy="642942"/>
          </a:xfrm>
        </p:spPr>
        <p:txBody>
          <a:bodyPr/>
          <a:lstStyle/>
          <a:p>
            <a:pPr algn="ctr"/>
            <a:r>
              <a:rPr lang="en-GB" sz="3200" dirty="0" smtClean="0">
                <a:solidFill>
                  <a:srgbClr val="0070C0"/>
                </a:solidFill>
              </a:rPr>
              <a:t>Hygiene in the wash- and use-cycle</a:t>
            </a:r>
            <a:endParaRPr lang="en-GB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B\AppData\Local\Microsoft\Windows\Temporary Internet Files\Content.IE5\XKZ1X6X4\MP900406845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412418"/>
            <a:ext cx="3923928" cy="388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188640"/>
            <a:ext cx="9144000" cy="863600"/>
          </a:xfrm>
        </p:spPr>
        <p:txBody>
          <a:bodyPr/>
          <a:lstStyle/>
          <a:p>
            <a:pPr algn="ctr"/>
            <a:r>
              <a:rPr lang="de-DE" sz="3200" dirty="0" err="1" smtClean="0"/>
              <a:t>Challenges</a:t>
            </a:r>
            <a:endParaRPr lang="de-DE" sz="3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499" y="1412417"/>
            <a:ext cx="4954691" cy="410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292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B\AppData\Local\Microsoft\Windows\Temporary Internet Files\Content.IE5\XKZ1X6X4\MP900406845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2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412418"/>
            <a:ext cx="3923928" cy="388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188640"/>
            <a:ext cx="9144000" cy="863600"/>
          </a:xfrm>
        </p:spPr>
        <p:txBody>
          <a:bodyPr/>
          <a:lstStyle/>
          <a:p>
            <a:pPr algn="ctr"/>
            <a:r>
              <a:rPr lang="de-DE" sz="3200" dirty="0" err="1" smtClean="0"/>
              <a:t>Challenges</a:t>
            </a:r>
            <a:endParaRPr lang="de-DE" sz="3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499" y="1412417"/>
            <a:ext cx="4954691" cy="4104815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018600" y="1300659"/>
            <a:ext cx="881541" cy="2196064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448590" y="2564904"/>
            <a:ext cx="31005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>
                <a:solidFill>
                  <a:schemeClr val="bg1"/>
                </a:solidFill>
              </a:rPr>
              <a:t>Wich</a:t>
            </a:r>
            <a:r>
              <a:rPr lang="de-DE" sz="3200" dirty="0" smtClean="0">
                <a:solidFill>
                  <a:schemeClr val="bg1"/>
                </a:solidFill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</a:rPr>
              <a:t>microbes</a:t>
            </a:r>
            <a:r>
              <a:rPr lang="de-DE" sz="3200" dirty="0" smtClean="0">
                <a:solidFill>
                  <a:schemeClr val="bg1"/>
                </a:solidFill>
              </a:rPr>
              <a:t>?</a:t>
            </a:r>
          </a:p>
          <a:p>
            <a:endParaRPr lang="de-DE" sz="3200" dirty="0">
              <a:solidFill>
                <a:schemeClr val="bg1"/>
              </a:solidFill>
            </a:endParaRPr>
          </a:p>
          <a:p>
            <a:r>
              <a:rPr lang="de-DE" sz="3200" dirty="0" err="1" smtClean="0">
                <a:solidFill>
                  <a:schemeClr val="bg1"/>
                </a:solidFill>
              </a:rPr>
              <a:t>Quantity</a:t>
            </a:r>
            <a:r>
              <a:rPr lang="de-DE" sz="3200" dirty="0" smtClean="0">
                <a:solidFill>
                  <a:schemeClr val="bg1"/>
                </a:solidFill>
              </a:rPr>
              <a:t>?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6537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188640"/>
            <a:ext cx="9144000" cy="863600"/>
          </a:xfrm>
        </p:spPr>
        <p:txBody>
          <a:bodyPr/>
          <a:lstStyle/>
          <a:p>
            <a:pPr algn="ctr"/>
            <a:r>
              <a:rPr lang="de-DE" sz="3200" dirty="0" err="1" smtClean="0"/>
              <a:t>Challenges</a:t>
            </a:r>
            <a:endParaRPr lang="de-DE" sz="3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499" y="1412417"/>
            <a:ext cx="4954691" cy="4104815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8123648" y="2276872"/>
            <a:ext cx="881541" cy="89992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2" descr="C:\Users\DB\AppData\Local\Microsoft\Windows\Temporary Internet Files\Content.IE5\XKZ1X6X4\MP900406845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2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412418"/>
            <a:ext cx="3923928" cy="388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48590" y="3132257"/>
            <a:ext cx="3281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>
                <a:solidFill>
                  <a:schemeClr val="bg1"/>
                </a:solidFill>
              </a:rPr>
              <a:t>Machine</a:t>
            </a:r>
            <a:r>
              <a:rPr lang="de-DE" sz="3200" dirty="0" smtClean="0">
                <a:solidFill>
                  <a:schemeClr val="bg1"/>
                </a:solidFill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</a:rPr>
              <a:t>impact</a:t>
            </a:r>
            <a:r>
              <a:rPr lang="de-DE" sz="3200" dirty="0" smtClean="0">
                <a:solidFill>
                  <a:schemeClr val="bg1"/>
                </a:solidFill>
              </a:rPr>
              <a:t>?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4132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188640"/>
            <a:ext cx="9144000" cy="863600"/>
          </a:xfrm>
        </p:spPr>
        <p:txBody>
          <a:bodyPr/>
          <a:lstStyle/>
          <a:p>
            <a:pPr algn="ctr"/>
            <a:r>
              <a:rPr lang="de-DE" sz="3200" dirty="0" err="1" smtClean="0"/>
              <a:t>Challenges</a:t>
            </a:r>
            <a:endParaRPr lang="de-DE" sz="3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499" y="1412417"/>
            <a:ext cx="4954691" cy="4104815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 rot="5400000">
            <a:off x="6381389" y="3978430"/>
            <a:ext cx="881541" cy="2196064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2" descr="C:\Users\DB\AppData\Local\Microsoft\Windows\Temporary Internet Files\Content.IE5\XKZ1X6X4\MP900406845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2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9899" y="1412418"/>
            <a:ext cx="3724029" cy="388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52916" y="2852936"/>
            <a:ext cx="33313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Impact </a:t>
            </a:r>
            <a:r>
              <a:rPr lang="de-DE" sz="3200" dirty="0" err="1" smtClean="0">
                <a:solidFill>
                  <a:schemeClr val="bg1"/>
                </a:solidFill>
              </a:rPr>
              <a:t>of</a:t>
            </a:r>
            <a:r>
              <a:rPr lang="de-DE" sz="3200" dirty="0" smtClean="0">
                <a:solidFill>
                  <a:schemeClr val="bg1"/>
                </a:solidFill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</a:rPr>
              <a:t>drying</a:t>
            </a:r>
            <a:r>
              <a:rPr lang="de-DE" sz="3200" dirty="0" smtClean="0">
                <a:solidFill>
                  <a:schemeClr val="bg1"/>
                </a:solidFill>
              </a:rPr>
              <a:t> and </a:t>
            </a:r>
            <a:r>
              <a:rPr lang="de-DE" sz="3200" dirty="0" err="1" smtClean="0">
                <a:solidFill>
                  <a:schemeClr val="bg1"/>
                </a:solidFill>
              </a:rPr>
              <a:t>ironing</a:t>
            </a:r>
            <a:r>
              <a:rPr lang="de-DE" sz="3200" dirty="0" smtClean="0">
                <a:solidFill>
                  <a:schemeClr val="bg1"/>
                </a:solidFill>
              </a:rPr>
              <a:t>?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340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323528" y="764704"/>
            <a:ext cx="8928992" cy="51242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st="63500" dir="2700000" algn="tl" rotWithShape="0">
              <a:schemeClr val="bg2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6941687"/>
              </p:ext>
            </p:extLst>
          </p:nvPr>
        </p:nvGraphicFramePr>
        <p:xfrm>
          <a:off x="971600" y="836712"/>
          <a:ext cx="770485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feld 4"/>
          <p:cNvSpPr txBox="1"/>
          <p:nvPr/>
        </p:nvSpPr>
        <p:spPr>
          <a:xfrm rot="16200000">
            <a:off x="50123" y="2664096"/>
            <a:ext cx="1204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cfu</a:t>
            </a:r>
            <a:r>
              <a:rPr lang="de-DE" sz="2400" dirty="0" smtClean="0"/>
              <a:t>/cm</a:t>
            </a:r>
            <a:r>
              <a:rPr lang="de-DE" sz="2400" baseline="30000" dirty="0" smtClean="0"/>
              <a:t>2</a:t>
            </a:r>
            <a:endParaRPr lang="de-DE" sz="2400" baseline="30000" dirty="0"/>
          </a:p>
        </p:txBody>
      </p:sp>
      <p:sp>
        <p:nvSpPr>
          <p:cNvPr id="8" name="Textfeld 7"/>
          <p:cNvSpPr txBox="1"/>
          <p:nvPr/>
        </p:nvSpPr>
        <p:spPr>
          <a:xfrm>
            <a:off x="6804248" y="5057998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After </a:t>
            </a:r>
            <a:r>
              <a:rPr lang="de-DE" sz="2400" dirty="0" err="1" smtClean="0"/>
              <a:t>drying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4747915" y="5057998"/>
            <a:ext cx="2059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After </a:t>
            </a:r>
            <a:r>
              <a:rPr lang="de-DE" sz="2400" dirty="0" err="1" smtClean="0"/>
              <a:t>laundering</a:t>
            </a:r>
            <a:endParaRPr lang="de-DE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3059832" y="5057998"/>
            <a:ext cx="1833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After </a:t>
            </a:r>
            <a:r>
              <a:rPr lang="de-DE" sz="2400" dirty="0" err="1" smtClean="0"/>
              <a:t>use</a:t>
            </a:r>
            <a:endParaRPr lang="de-DE" sz="2400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702646"/>
          </a:xfrm>
        </p:spPr>
        <p:txBody>
          <a:bodyPr/>
          <a:lstStyle/>
          <a:p>
            <a:r>
              <a:rPr lang="de-DE" sz="3200" dirty="0" err="1">
                <a:solidFill>
                  <a:srgbClr val="0070C0"/>
                </a:solidFill>
              </a:rPr>
              <a:t>What</a:t>
            </a:r>
            <a:r>
              <a:rPr lang="de-DE" sz="3200" dirty="0">
                <a:solidFill>
                  <a:srgbClr val="0070C0"/>
                </a:solidFill>
              </a:rPr>
              <a:t> </a:t>
            </a:r>
            <a:r>
              <a:rPr lang="de-DE" sz="3200" dirty="0" err="1">
                <a:solidFill>
                  <a:srgbClr val="0070C0"/>
                </a:solidFill>
              </a:rPr>
              <a:t>happens</a:t>
            </a:r>
            <a:r>
              <a:rPr lang="de-DE" sz="3200" dirty="0">
                <a:solidFill>
                  <a:srgbClr val="0070C0"/>
                </a:solidFill>
              </a:rPr>
              <a:t> </a:t>
            </a:r>
            <a:r>
              <a:rPr lang="de-DE" sz="3200" dirty="0" err="1">
                <a:solidFill>
                  <a:srgbClr val="0070C0"/>
                </a:solidFill>
              </a:rPr>
              <a:t>when</a:t>
            </a:r>
            <a:r>
              <a:rPr lang="de-DE" sz="3200" dirty="0">
                <a:solidFill>
                  <a:srgbClr val="0070C0"/>
                </a:solidFill>
              </a:rPr>
              <a:t> </a:t>
            </a:r>
            <a:r>
              <a:rPr lang="de-DE" sz="3200" dirty="0" err="1">
                <a:solidFill>
                  <a:srgbClr val="0070C0"/>
                </a:solidFill>
              </a:rPr>
              <a:t>you</a:t>
            </a:r>
            <a:r>
              <a:rPr lang="de-DE" sz="3200" dirty="0">
                <a:solidFill>
                  <a:srgbClr val="0070C0"/>
                </a:solidFill>
              </a:rPr>
              <a:t> </a:t>
            </a:r>
            <a:r>
              <a:rPr lang="de-DE" sz="3200" dirty="0" err="1">
                <a:solidFill>
                  <a:srgbClr val="0070C0"/>
                </a:solidFill>
              </a:rPr>
              <a:t>wash</a:t>
            </a:r>
            <a:r>
              <a:rPr lang="de-DE" sz="3200" dirty="0">
                <a:solidFill>
                  <a:srgbClr val="0070C0"/>
                </a:solidFill>
              </a:rPr>
              <a:t> </a:t>
            </a:r>
            <a:r>
              <a:rPr lang="de-DE" sz="3200" dirty="0" err="1">
                <a:solidFill>
                  <a:srgbClr val="0070C0"/>
                </a:solidFill>
              </a:rPr>
              <a:t>your</a:t>
            </a:r>
            <a:r>
              <a:rPr lang="de-DE" sz="3200" dirty="0">
                <a:solidFill>
                  <a:srgbClr val="0070C0"/>
                </a:solidFill>
              </a:rPr>
              <a:t> </a:t>
            </a:r>
            <a:r>
              <a:rPr lang="de-DE" sz="3200" dirty="0" err="1" smtClean="0">
                <a:solidFill>
                  <a:srgbClr val="0070C0"/>
                </a:solidFill>
              </a:rPr>
              <a:t>towels</a:t>
            </a:r>
            <a:r>
              <a:rPr lang="de-DE" sz="3200" dirty="0" smtClean="0">
                <a:solidFill>
                  <a:srgbClr val="0070C0"/>
                </a:solidFill>
              </a:rPr>
              <a:t>?</a:t>
            </a:r>
            <a:endParaRPr lang="de-DE" sz="3200" dirty="0"/>
          </a:p>
        </p:txBody>
      </p:sp>
      <p:sp>
        <p:nvSpPr>
          <p:cNvPr id="13" name="Textfeld 12"/>
          <p:cNvSpPr txBox="1"/>
          <p:nvPr/>
        </p:nvSpPr>
        <p:spPr>
          <a:xfrm>
            <a:off x="16425" y="6453336"/>
            <a:ext cx="3899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Blümke</a:t>
            </a:r>
            <a:r>
              <a:rPr lang="de-DE" dirty="0" smtClean="0"/>
              <a:t> </a:t>
            </a:r>
            <a:r>
              <a:rPr lang="de-DE" i="1" dirty="0" smtClean="0"/>
              <a:t>et al.</a:t>
            </a:r>
            <a:r>
              <a:rPr lang="de-DE" dirty="0" smtClean="0"/>
              <a:t>, EDC </a:t>
            </a:r>
            <a:r>
              <a:rPr lang="de-DE" dirty="0" err="1" smtClean="0"/>
              <a:t>conference</a:t>
            </a:r>
            <a:r>
              <a:rPr lang="de-DE" dirty="0" smtClean="0"/>
              <a:t> 2011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4893254" y="736129"/>
            <a:ext cx="4575290" cy="525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392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323528" y="764704"/>
            <a:ext cx="8928992" cy="51242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st="63500" dir="2700000" algn="tl" rotWithShape="0">
              <a:schemeClr val="bg2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6941687"/>
              </p:ext>
            </p:extLst>
          </p:nvPr>
        </p:nvGraphicFramePr>
        <p:xfrm>
          <a:off x="971600" y="836712"/>
          <a:ext cx="770485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feld 4"/>
          <p:cNvSpPr txBox="1"/>
          <p:nvPr/>
        </p:nvSpPr>
        <p:spPr>
          <a:xfrm rot="16200000">
            <a:off x="50123" y="2664096"/>
            <a:ext cx="1204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cfu</a:t>
            </a:r>
            <a:r>
              <a:rPr lang="de-DE" sz="2400" dirty="0" smtClean="0"/>
              <a:t>/cm</a:t>
            </a:r>
            <a:r>
              <a:rPr lang="de-DE" sz="2400" baseline="30000" dirty="0" smtClean="0"/>
              <a:t>2</a:t>
            </a:r>
            <a:endParaRPr lang="de-DE" sz="2400" baseline="30000" dirty="0"/>
          </a:p>
        </p:txBody>
      </p:sp>
      <p:sp>
        <p:nvSpPr>
          <p:cNvPr id="8" name="Textfeld 7"/>
          <p:cNvSpPr txBox="1"/>
          <p:nvPr/>
        </p:nvSpPr>
        <p:spPr>
          <a:xfrm>
            <a:off x="6804248" y="5057998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After </a:t>
            </a:r>
            <a:r>
              <a:rPr lang="de-DE" sz="2400" dirty="0" err="1" smtClean="0"/>
              <a:t>drying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4747915" y="5057998"/>
            <a:ext cx="2059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After </a:t>
            </a:r>
            <a:r>
              <a:rPr lang="de-DE" sz="2400" dirty="0" err="1" smtClean="0"/>
              <a:t>laundering</a:t>
            </a:r>
            <a:endParaRPr lang="de-DE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3059832" y="5057998"/>
            <a:ext cx="1833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After </a:t>
            </a:r>
            <a:r>
              <a:rPr lang="de-DE" sz="2400" dirty="0" err="1" smtClean="0"/>
              <a:t>use</a:t>
            </a:r>
            <a:endParaRPr lang="de-DE" sz="2400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702646"/>
          </a:xfrm>
        </p:spPr>
        <p:txBody>
          <a:bodyPr/>
          <a:lstStyle/>
          <a:p>
            <a:r>
              <a:rPr lang="de-DE" sz="3200" dirty="0" err="1">
                <a:solidFill>
                  <a:srgbClr val="0070C0"/>
                </a:solidFill>
              </a:rPr>
              <a:t>What</a:t>
            </a:r>
            <a:r>
              <a:rPr lang="de-DE" sz="3200" dirty="0">
                <a:solidFill>
                  <a:srgbClr val="0070C0"/>
                </a:solidFill>
              </a:rPr>
              <a:t> </a:t>
            </a:r>
            <a:r>
              <a:rPr lang="de-DE" sz="3200" dirty="0" err="1">
                <a:solidFill>
                  <a:srgbClr val="0070C0"/>
                </a:solidFill>
              </a:rPr>
              <a:t>happens</a:t>
            </a:r>
            <a:r>
              <a:rPr lang="de-DE" sz="3200" dirty="0">
                <a:solidFill>
                  <a:srgbClr val="0070C0"/>
                </a:solidFill>
              </a:rPr>
              <a:t> </a:t>
            </a:r>
            <a:r>
              <a:rPr lang="de-DE" sz="3200" dirty="0" err="1">
                <a:solidFill>
                  <a:srgbClr val="0070C0"/>
                </a:solidFill>
              </a:rPr>
              <a:t>when</a:t>
            </a:r>
            <a:r>
              <a:rPr lang="de-DE" sz="3200" dirty="0">
                <a:solidFill>
                  <a:srgbClr val="0070C0"/>
                </a:solidFill>
              </a:rPr>
              <a:t> </a:t>
            </a:r>
            <a:r>
              <a:rPr lang="de-DE" sz="3200" dirty="0" err="1">
                <a:solidFill>
                  <a:srgbClr val="0070C0"/>
                </a:solidFill>
              </a:rPr>
              <a:t>you</a:t>
            </a:r>
            <a:r>
              <a:rPr lang="de-DE" sz="3200" dirty="0">
                <a:solidFill>
                  <a:srgbClr val="0070C0"/>
                </a:solidFill>
              </a:rPr>
              <a:t> </a:t>
            </a:r>
            <a:r>
              <a:rPr lang="de-DE" sz="3200" dirty="0" err="1">
                <a:solidFill>
                  <a:srgbClr val="0070C0"/>
                </a:solidFill>
              </a:rPr>
              <a:t>wash</a:t>
            </a:r>
            <a:r>
              <a:rPr lang="de-DE" sz="3200" dirty="0">
                <a:solidFill>
                  <a:srgbClr val="0070C0"/>
                </a:solidFill>
              </a:rPr>
              <a:t> </a:t>
            </a:r>
            <a:r>
              <a:rPr lang="de-DE" sz="3200" dirty="0" err="1">
                <a:solidFill>
                  <a:srgbClr val="0070C0"/>
                </a:solidFill>
              </a:rPr>
              <a:t>your</a:t>
            </a:r>
            <a:r>
              <a:rPr lang="de-DE" sz="3200" dirty="0">
                <a:solidFill>
                  <a:srgbClr val="0070C0"/>
                </a:solidFill>
              </a:rPr>
              <a:t> </a:t>
            </a:r>
            <a:r>
              <a:rPr lang="de-DE" sz="3200" dirty="0" err="1" smtClean="0">
                <a:solidFill>
                  <a:srgbClr val="0070C0"/>
                </a:solidFill>
              </a:rPr>
              <a:t>towels</a:t>
            </a:r>
            <a:r>
              <a:rPr lang="de-DE" sz="3200" dirty="0" smtClean="0">
                <a:solidFill>
                  <a:srgbClr val="0070C0"/>
                </a:solidFill>
              </a:rPr>
              <a:t>?</a:t>
            </a:r>
            <a:endParaRPr lang="de-DE" sz="3200" dirty="0"/>
          </a:p>
        </p:txBody>
      </p:sp>
      <p:sp>
        <p:nvSpPr>
          <p:cNvPr id="13" name="Textfeld 12"/>
          <p:cNvSpPr txBox="1"/>
          <p:nvPr/>
        </p:nvSpPr>
        <p:spPr>
          <a:xfrm>
            <a:off x="16425" y="6453336"/>
            <a:ext cx="3899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Blümke</a:t>
            </a:r>
            <a:r>
              <a:rPr lang="de-DE" dirty="0" smtClean="0"/>
              <a:t> </a:t>
            </a:r>
            <a:r>
              <a:rPr lang="de-DE" i="1" dirty="0" smtClean="0"/>
              <a:t>et al.</a:t>
            </a:r>
            <a:r>
              <a:rPr lang="de-DE" dirty="0" smtClean="0"/>
              <a:t>, EDC </a:t>
            </a:r>
            <a:r>
              <a:rPr lang="de-DE" dirty="0" err="1" smtClean="0"/>
              <a:t>conference</a:t>
            </a:r>
            <a:r>
              <a:rPr lang="de-DE" dirty="0" smtClean="0"/>
              <a:t> 2011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6895256" y="692696"/>
            <a:ext cx="2448272" cy="5294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392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323528" y="764704"/>
            <a:ext cx="8928992" cy="51242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st="63500" dir="2700000" algn="tl" rotWithShape="0">
              <a:schemeClr val="bg2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6827548"/>
              </p:ext>
            </p:extLst>
          </p:nvPr>
        </p:nvGraphicFramePr>
        <p:xfrm>
          <a:off x="971600" y="836712"/>
          <a:ext cx="770485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feld 4"/>
          <p:cNvSpPr txBox="1"/>
          <p:nvPr/>
        </p:nvSpPr>
        <p:spPr>
          <a:xfrm rot="16200000">
            <a:off x="50123" y="2664096"/>
            <a:ext cx="1204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cfu</a:t>
            </a:r>
            <a:r>
              <a:rPr lang="de-DE" sz="2400" dirty="0" smtClean="0"/>
              <a:t>/cm</a:t>
            </a:r>
            <a:r>
              <a:rPr lang="de-DE" sz="2400" baseline="30000" dirty="0" smtClean="0"/>
              <a:t>2</a:t>
            </a:r>
            <a:endParaRPr lang="de-DE" sz="2400" baseline="30000" dirty="0"/>
          </a:p>
        </p:txBody>
      </p:sp>
      <p:sp>
        <p:nvSpPr>
          <p:cNvPr id="8" name="Textfeld 7"/>
          <p:cNvSpPr txBox="1"/>
          <p:nvPr/>
        </p:nvSpPr>
        <p:spPr>
          <a:xfrm>
            <a:off x="6804248" y="5057998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After </a:t>
            </a:r>
            <a:r>
              <a:rPr lang="de-DE" sz="2400" dirty="0" err="1" smtClean="0"/>
              <a:t>drying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4747915" y="5057998"/>
            <a:ext cx="2059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After </a:t>
            </a:r>
            <a:r>
              <a:rPr lang="de-DE" sz="2400" dirty="0" err="1" smtClean="0"/>
              <a:t>laundering</a:t>
            </a:r>
            <a:endParaRPr lang="de-DE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3059832" y="5057998"/>
            <a:ext cx="1833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After </a:t>
            </a:r>
            <a:r>
              <a:rPr lang="de-DE" sz="2400" dirty="0" err="1" smtClean="0"/>
              <a:t>use</a:t>
            </a:r>
            <a:endParaRPr lang="de-DE" sz="2400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702646"/>
          </a:xfrm>
        </p:spPr>
        <p:txBody>
          <a:bodyPr/>
          <a:lstStyle/>
          <a:p>
            <a:r>
              <a:rPr lang="de-DE" sz="3200" dirty="0" err="1">
                <a:solidFill>
                  <a:srgbClr val="0070C0"/>
                </a:solidFill>
              </a:rPr>
              <a:t>What</a:t>
            </a:r>
            <a:r>
              <a:rPr lang="de-DE" sz="3200" dirty="0">
                <a:solidFill>
                  <a:srgbClr val="0070C0"/>
                </a:solidFill>
              </a:rPr>
              <a:t> </a:t>
            </a:r>
            <a:r>
              <a:rPr lang="de-DE" sz="3200" dirty="0" err="1">
                <a:solidFill>
                  <a:srgbClr val="0070C0"/>
                </a:solidFill>
              </a:rPr>
              <a:t>happens</a:t>
            </a:r>
            <a:r>
              <a:rPr lang="de-DE" sz="3200" dirty="0">
                <a:solidFill>
                  <a:srgbClr val="0070C0"/>
                </a:solidFill>
              </a:rPr>
              <a:t> </a:t>
            </a:r>
            <a:r>
              <a:rPr lang="de-DE" sz="3200" dirty="0" err="1">
                <a:solidFill>
                  <a:srgbClr val="0070C0"/>
                </a:solidFill>
              </a:rPr>
              <a:t>when</a:t>
            </a:r>
            <a:r>
              <a:rPr lang="de-DE" sz="3200" dirty="0">
                <a:solidFill>
                  <a:srgbClr val="0070C0"/>
                </a:solidFill>
              </a:rPr>
              <a:t> </a:t>
            </a:r>
            <a:r>
              <a:rPr lang="de-DE" sz="3200" dirty="0" err="1">
                <a:solidFill>
                  <a:srgbClr val="0070C0"/>
                </a:solidFill>
              </a:rPr>
              <a:t>you</a:t>
            </a:r>
            <a:r>
              <a:rPr lang="de-DE" sz="3200" dirty="0">
                <a:solidFill>
                  <a:srgbClr val="0070C0"/>
                </a:solidFill>
              </a:rPr>
              <a:t> </a:t>
            </a:r>
            <a:r>
              <a:rPr lang="de-DE" sz="3200" dirty="0" err="1">
                <a:solidFill>
                  <a:srgbClr val="0070C0"/>
                </a:solidFill>
              </a:rPr>
              <a:t>wash</a:t>
            </a:r>
            <a:r>
              <a:rPr lang="de-DE" sz="3200" dirty="0">
                <a:solidFill>
                  <a:srgbClr val="0070C0"/>
                </a:solidFill>
              </a:rPr>
              <a:t> </a:t>
            </a:r>
            <a:r>
              <a:rPr lang="de-DE" sz="3200" dirty="0" err="1">
                <a:solidFill>
                  <a:srgbClr val="0070C0"/>
                </a:solidFill>
              </a:rPr>
              <a:t>your</a:t>
            </a:r>
            <a:r>
              <a:rPr lang="de-DE" sz="3200" dirty="0">
                <a:solidFill>
                  <a:srgbClr val="0070C0"/>
                </a:solidFill>
              </a:rPr>
              <a:t> </a:t>
            </a:r>
            <a:r>
              <a:rPr lang="de-DE" sz="3200" dirty="0" err="1" smtClean="0">
                <a:solidFill>
                  <a:srgbClr val="0070C0"/>
                </a:solidFill>
              </a:rPr>
              <a:t>towels</a:t>
            </a:r>
            <a:r>
              <a:rPr lang="de-DE" sz="3200" dirty="0" smtClean="0">
                <a:solidFill>
                  <a:srgbClr val="0070C0"/>
                </a:solidFill>
              </a:rPr>
              <a:t>?</a:t>
            </a:r>
            <a:endParaRPr lang="de-DE" sz="3200" dirty="0"/>
          </a:p>
        </p:txBody>
      </p:sp>
      <p:sp>
        <p:nvSpPr>
          <p:cNvPr id="13" name="Textfeld 12"/>
          <p:cNvSpPr txBox="1"/>
          <p:nvPr/>
        </p:nvSpPr>
        <p:spPr>
          <a:xfrm>
            <a:off x="16425" y="6453336"/>
            <a:ext cx="3899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Blümke</a:t>
            </a:r>
            <a:r>
              <a:rPr lang="de-DE" dirty="0" smtClean="0"/>
              <a:t> </a:t>
            </a:r>
            <a:r>
              <a:rPr lang="de-DE" i="1" dirty="0" smtClean="0"/>
              <a:t>et al.</a:t>
            </a:r>
            <a:r>
              <a:rPr lang="de-DE" dirty="0" smtClean="0"/>
              <a:t>, EDC </a:t>
            </a:r>
            <a:r>
              <a:rPr lang="de-DE" dirty="0" err="1" smtClean="0"/>
              <a:t>conference</a:t>
            </a:r>
            <a:r>
              <a:rPr lang="de-DE" dirty="0" smtClean="0"/>
              <a:t> 2011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324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56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232" y="947336"/>
            <a:ext cx="2541587" cy="328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5655" name="Rectangle 7"/>
          <p:cNvSpPr>
            <a:spLocks noChangeArrowheads="1"/>
          </p:cNvSpPr>
          <p:nvPr/>
        </p:nvSpPr>
        <p:spPr bwMode="auto">
          <a:xfrm>
            <a:off x="0" y="189136"/>
            <a:ext cx="9144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77777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90000" bIns="0"/>
          <a:lstStyle/>
          <a:p>
            <a:pPr algn="ctr" eaLnBrk="1" hangingPunct="1">
              <a:lnSpc>
                <a:spcPts val="3500"/>
              </a:lnSpc>
            </a:pPr>
            <a:r>
              <a:rPr lang="en-GB" sz="3200" b="1" dirty="0" smtClean="0">
                <a:solidFill>
                  <a:srgbClr val="0070C0"/>
                </a:solidFill>
                <a:cs typeface="Arial" charset="0"/>
              </a:rPr>
              <a:t>The washing machine as a reservoir for germs</a:t>
            </a:r>
            <a:endParaRPr lang="en-GB" sz="3200" b="1" dirty="0">
              <a:solidFill>
                <a:srgbClr val="0070C0"/>
              </a:solidFill>
              <a:cs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947336"/>
            <a:ext cx="6228184" cy="328863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69811" y="4374103"/>
            <a:ext cx="8974189" cy="14311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de-DE" sz="2400" dirty="0" err="1" smtClean="0"/>
              <a:t>Microbial</a:t>
            </a:r>
            <a:r>
              <a:rPr lang="de-DE" sz="2400" dirty="0" smtClean="0"/>
              <a:t> </a:t>
            </a:r>
            <a:r>
              <a:rPr lang="de-DE" sz="2400" dirty="0" err="1" smtClean="0"/>
              <a:t>colonisation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rinsing</a:t>
            </a:r>
            <a:r>
              <a:rPr lang="de-DE" sz="2400" dirty="0" smtClean="0"/>
              <a:t> </a:t>
            </a:r>
            <a:r>
              <a:rPr lang="de-DE" sz="2400" dirty="0" err="1" smtClean="0"/>
              <a:t>chamber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independent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chosen</a:t>
            </a:r>
            <a:r>
              <a:rPr lang="de-DE" sz="2400" dirty="0" smtClean="0"/>
              <a:t> </a:t>
            </a:r>
            <a:r>
              <a:rPr lang="de-DE" sz="2400" dirty="0" err="1" smtClean="0"/>
              <a:t>temperature</a:t>
            </a:r>
            <a:r>
              <a:rPr lang="de-DE" sz="2400" dirty="0" smtClean="0"/>
              <a:t> 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de-DE" sz="2400" dirty="0" err="1" smtClean="0">
                <a:sym typeface="Wingdings" pitchFamily="2" charset="2"/>
              </a:rPr>
              <a:t>Contamination</a:t>
            </a:r>
            <a:r>
              <a:rPr lang="de-DE" sz="2400" dirty="0" smtClean="0">
                <a:sym typeface="Wingdings" pitchFamily="2" charset="2"/>
              </a:rPr>
              <a:t> after </a:t>
            </a:r>
            <a:r>
              <a:rPr lang="de-DE" sz="2400" dirty="0" err="1" smtClean="0">
                <a:sym typeface="Wingdings" pitchFamily="2" charset="2"/>
              </a:rPr>
              <a:t>the</a:t>
            </a:r>
            <a:r>
              <a:rPr lang="de-DE" sz="2400" dirty="0" smtClean="0">
                <a:sym typeface="Wingdings" pitchFamily="2" charset="2"/>
              </a:rPr>
              <a:t> </a:t>
            </a:r>
            <a:r>
              <a:rPr lang="de-DE" sz="2400" dirty="0" err="1" smtClean="0">
                <a:sym typeface="Wingdings" pitchFamily="2" charset="2"/>
              </a:rPr>
              <a:t>main</a:t>
            </a:r>
            <a:r>
              <a:rPr lang="de-DE" sz="2400" dirty="0" smtClean="0">
                <a:sym typeface="Wingdings" pitchFamily="2" charset="2"/>
              </a:rPr>
              <a:t> </a:t>
            </a:r>
            <a:r>
              <a:rPr lang="de-DE" sz="2400" dirty="0" err="1" smtClean="0">
                <a:sym typeface="Wingdings" pitchFamily="2" charset="2"/>
              </a:rPr>
              <a:t>wash</a:t>
            </a:r>
            <a:r>
              <a:rPr lang="de-DE" sz="2400" dirty="0" smtClean="0">
                <a:sym typeface="Wingdings" pitchFamily="2" charset="2"/>
              </a:rPr>
              <a:t> </a:t>
            </a:r>
            <a:r>
              <a:rPr lang="de-DE" sz="2400" dirty="0" err="1" smtClean="0">
                <a:sym typeface="Wingdings" pitchFamily="2" charset="2"/>
              </a:rPr>
              <a:t>cycle</a:t>
            </a:r>
            <a:endParaRPr lang="de-DE" sz="2400" dirty="0" smtClean="0"/>
          </a:p>
        </p:txBody>
      </p:sp>
      <p:sp>
        <p:nvSpPr>
          <p:cNvPr id="3" name="Ellipse 2"/>
          <p:cNvSpPr/>
          <p:nvPr/>
        </p:nvSpPr>
        <p:spPr>
          <a:xfrm>
            <a:off x="395536" y="1056627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1253009" y="2171472"/>
            <a:ext cx="288032" cy="28803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681985" y="2747536"/>
            <a:ext cx="288032" cy="28803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1979712" y="3467616"/>
            <a:ext cx="288032" cy="28803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2987824" y="1019344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1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 smtClean="0"/>
              <a:t>Another</a:t>
            </a:r>
            <a:r>
              <a:rPr lang="de-DE" sz="3200" dirty="0" smtClean="0"/>
              <a:t> real-</a:t>
            </a:r>
            <a:r>
              <a:rPr lang="de-DE" sz="3200" dirty="0" err="1" smtClean="0"/>
              <a:t>life</a:t>
            </a:r>
            <a:r>
              <a:rPr lang="de-DE" sz="3200" dirty="0" smtClean="0"/>
              <a:t> </a:t>
            </a:r>
            <a:r>
              <a:rPr lang="de-DE" sz="3200" dirty="0" err="1" smtClean="0"/>
              <a:t>study</a:t>
            </a:r>
            <a:r>
              <a:rPr lang="de-DE" sz="3200" dirty="0" smtClean="0"/>
              <a:t>…</a:t>
            </a:r>
            <a:endParaRPr lang="de-DE" sz="3200" dirty="0"/>
          </a:p>
        </p:txBody>
      </p:sp>
      <p:pic>
        <p:nvPicPr>
          <p:cNvPr id="1026" name="Picture 2" descr="C:\Users\DB\AppData\Local\Microsoft\Windows\Temporary Internet Files\Content.IE5\OHSYSTN0\MP900409048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5933" y="1484784"/>
            <a:ext cx="554814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 bwMode="auto">
          <a:xfrm>
            <a:off x="5760245" y="2582338"/>
            <a:ext cx="3420267" cy="70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56437" rtl="0" eaLnBrk="1" fontAlgn="base" hangingPunct="1">
              <a:lnSpc>
                <a:spcPts val="3628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2"/>
                </a:solidFill>
                <a:latin typeface="Arial"/>
                <a:ea typeface="ＭＳ Ｐゴシック" pitchFamily="-112" charset="-128"/>
                <a:cs typeface="Arial"/>
              </a:defRPr>
            </a:lvl1pPr>
            <a:lvl2pPr algn="l" defTabSz="456437" rtl="0" eaLnBrk="1" fontAlgn="base" hangingPunct="1">
              <a:lnSpc>
                <a:spcPts val="3628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-112" charset="0"/>
                <a:ea typeface="ＭＳ Ｐゴシック" pitchFamily="-112" charset="-128"/>
              </a:defRPr>
            </a:lvl2pPr>
            <a:lvl3pPr algn="l" defTabSz="456437" rtl="0" eaLnBrk="1" fontAlgn="base" hangingPunct="1">
              <a:lnSpc>
                <a:spcPts val="3628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-112" charset="0"/>
                <a:ea typeface="ＭＳ Ｐゴシック" pitchFamily="-112" charset="-128"/>
              </a:defRPr>
            </a:lvl3pPr>
            <a:lvl4pPr algn="l" defTabSz="456437" rtl="0" eaLnBrk="1" fontAlgn="base" hangingPunct="1">
              <a:lnSpc>
                <a:spcPts val="3628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-112" charset="0"/>
                <a:ea typeface="ＭＳ Ｐゴシック" pitchFamily="-112" charset="-128"/>
              </a:defRPr>
            </a:lvl4pPr>
            <a:lvl5pPr algn="l" defTabSz="456437" rtl="0" eaLnBrk="1" fontAlgn="base" hangingPunct="1">
              <a:lnSpc>
                <a:spcPts val="3628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-112" charset="0"/>
                <a:ea typeface="ＭＳ Ｐゴシック" pitchFamily="-112" charset="-128"/>
              </a:defRPr>
            </a:lvl5pPr>
            <a:lvl6pPr marL="414680" algn="l" defTabSz="456437" rtl="0" eaLnBrk="1" fontAlgn="base" hangingPunct="1">
              <a:lnSpc>
                <a:spcPts val="3628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-112" charset="0"/>
                <a:ea typeface="ＭＳ Ｐゴシック" pitchFamily="-112" charset="-128"/>
              </a:defRPr>
            </a:lvl6pPr>
            <a:lvl7pPr marL="829361" algn="l" defTabSz="456437" rtl="0" eaLnBrk="1" fontAlgn="base" hangingPunct="1">
              <a:lnSpc>
                <a:spcPts val="3628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-112" charset="0"/>
                <a:ea typeface="ＭＳ Ｐゴシック" pitchFamily="-112" charset="-128"/>
              </a:defRPr>
            </a:lvl7pPr>
            <a:lvl8pPr marL="1244041" algn="l" defTabSz="456437" rtl="0" eaLnBrk="1" fontAlgn="base" hangingPunct="1">
              <a:lnSpc>
                <a:spcPts val="3628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-112" charset="0"/>
                <a:ea typeface="ＭＳ Ｐゴシック" pitchFamily="-112" charset="-128"/>
              </a:defRPr>
            </a:lvl8pPr>
            <a:lvl9pPr marL="1658722" algn="l" defTabSz="456437" rtl="0" eaLnBrk="1" fontAlgn="base" hangingPunct="1">
              <a:lnSpc>
                <a:spcPts val="3628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-112" charset="0"/>
                <a:ea typeface="ＭＳ Ｐゴシック" pitchFamily="-112" charset="-128"/>
              </a:defRPr>
            </a:lvl9pPr>
          </a:lstStyle>
          <a:p>
            <a:pPr algn="l"/>
            <a:r>
              <a:rPr lang="de-DE" sz="3200" dirty="0" smtClean="0"/>
              <a:t>Analysis </a:t>
            </a:r>
            <a:r>
              <a:rPr lang="de-DE" sz="3200" dirty="0" err="1" smtClean="0"/>
              <a:t>of</a:t>
            </a:r>
            <a:r>
              <a:rPr lang="de-DE" sz="3200" dirty="0" smtClean="0"/>
              <a:t> </a:t>
            </a:r>
            <a:r>
              <a:rPr lang="de-DE" sz="3200" dirty="0" err="1" smtClean="0"/>
              <a:t>Laundry</a:t>
            </a:r>
            <a:r>
              <a:rPr lang="de-DE" sz="3200" dirty="0" smtClean="0"/>
              <a:t> in </a:t>
            </a:r>
            <a:r>
              <a:rPr lang="de-DE" sz="3200" dirty="0" err="1" smtClean="0"/>
              <a:t>Nursery</a:t>
            </a:r>
            <a:r>
              <a:rPr lang="de-DE" sz="3200" dirty="0" smtClean="0"/>
              <a:t> </a:t>
            </a:r>
            <a:r>
              <a:rPr lang="de-DE" sz="3200" dirty="0" err="1" smtClean="0"/>
              <a:t>Homes</a:t>
            </a:r>
            <a:r>
              <a:rPr lang="de-DE" sz="3200" dirty="0" smtClean="0"/>
              <a:t> 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35525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3999" cy="863600"/>
          </a:xfrm>
        </p:spPr>
        <p:txBody>
          <a:bodyPr/>
          <a:lstStyle/>
          <a:p>
            <a:pPr algn="ctr"/>
            <a:r>
              <a:rPr lang="en-GB" sz="3200" dirty="0" err="1" smtClean="0">
                <a:solidFill>
                  <a:srgbClr val="0070C0"/>
                </a:solidFill>
              </a:rPr>
              <a:t>Notifiable</a:t>
            </a:r>
            <a:r>
              <a:rPr lang="en-GB" sz="3200" dirty="0" smtClean="0">
                <a:solidFill>
                  <a:srgbClr val="0070C0"/>
                </a:solidFill>
              </a:rPr>
              <a:t> infections in Germany (2008</a:t>
            </a:r>
            <a:r>
              <a:rPr lang="en-GB" sz="32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9372" y="6488668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Source: RKI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5263504" y="908720"/>
            <a:ext cx="4061023" cy="4707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300" y="1254595"/>
            <a:ext cx="5144163" cy="483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7"/>
          <p:cNvSpPr/>
          <p:nvPr/>
        </p:nvSpPr>
        <p:spPr>
          <a:xfrm rot="2435630">
            <a:off x="4778157" y="4682952"/>
            <a:ext cx="1080120" cy="1475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83" name="Picture 35" descr="C:\Users\DB\AppData\Local\Microsoft\Windows\Temporary Internet Files\Content.IE5\A8BEWRVX\MP900448479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2121" y="1172904"/>
            <a:ext cx="3491880" cy="417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40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DB\AppData\Local\Microsoft\Windows\Temporary Internet Files\Content.IE5\OHSYSTN0\MP900409048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5000" contras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6905" y="1196752"/>
            <a:ext cx="6264696" cy="406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Analysis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Laundry</a:t>
            </a:r>
            <a:r>
              <a:rPr lang="de-DE" sz="3200" dirty="0"/>
              <a:t> in </a:t>
            </a:r>
            <a:r>
              <a:rPr lang="de-DE" sz="3200" dirty="0" err="1"/>
              <a:t>Nursery</a:t>
            </a:r>
            <a:r>
              <a:rPr lang="de-DE" sz="3200" dirty="0"/>
              <a:t> </a:t>
            </a:r>
            <a:r>
              <a:rPr lang="de-DE" sz="3200" dirty="0" err="1"/>
              <a:t>Homes</a:t>
            </a:r>
            <a:r>
              <a:rPr lang="de-DE" sz="3200" dirty="0"/>
              <a:t>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0" y="907422"/>
            <a:ext cx="7561981" cy="453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 rot="16200000">
            <a:off x="-280242" y="3424965"/>
            <a:ext cx="15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c</a:t>
            </a:r>
            <a:r>
              <a:rPr lang="de-DE" b="1" dirty="0" err="1" smtClean="0"/>
              <a:t>fu</a:t>
            </a:r>
            <a:r>
              <a:rPr lang="de-DE" b="1" dirty="0" smtClean="0"/>
              <a:t> / 100 cm</a:t>
            </a:r>
            <a:r>
              <a:rPr lang="de-DE" b="1" baseline="30000" dirty="0" smtClean="0"/>
              <a:t>2</a:t>
            </a:r>
            <a:endParaRPr lang="de-DE" b="1" baseline="30000" dirty="0"/>
          </a:p>
        </p:txBody>
      </p:sp>
      <p:sp>
        <p:nvSpPr>
          <p:cNvPr id="7" name="Textfeld 6"/>
          <p:cNvSpPr txBox="1"/>
          <p:nvPr/>
        </p:nvSpPr>
        <p:spPr>
          <a:xfrm>
            <a:off x="2417093" y="5310733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Before</a:t>
            </a:r>
            <a:r>
              <a:rPr lang="de-DE" dirty="0" smtClean="0"/>
              <a:t> </a:t>
            </a:r>
            <a:r>
              <a:rPr lang="de-DE" dirty="0" err="1" smtClean="0"/>
              <a:t>laundering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145285" y="530120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After </a:t>
            </a:r>
            <a:r>
              <a:rPr lang="de-DE" dirty="0" err="1" smtClean="0"/>
              <a:t>laundering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868144" y="530120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A</a:t>
            </a:r>
            <a:r>
              <a:rPr lang="de-DE" dirty="0" smtClean="0"/>
              <a:t>fter  </a:t>
            </a:r>
            <a:r>
              <a:rPr lang="de-DE" dirty="0" err="1" smtClean="0"/>
              <a:t>drying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4877" y="6165304"/>
            <a:ext cx="5391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Survey on 16 </a:t>
            </a:r>
            <a:r>
              <a:rPr lang="de-DE" dirty="0" err="1"/>
              <a:t>nursery</a:t>
            </a:r>
            <a:r>
              <a:rPr lang="de-DE" dirty="0"/>
              <a:t> </a:t>
            </a:r>
            <a:r>
              <a:rPr lang="de-DE" dirty="0" err="1"/>
              <a:t>homes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district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Kleve</a:t>
            </a:r>
          </a:p>
          <a:p>
            <a:r>
              <a:rPr lang="de-DE" dirty="0" smtClean="0"/>
              <a:t>Bertelmann </a:t>
            </a:r>
            <a:r>
              <a:rPr lang="de-DE" i="1" dirty="0" smtClean="0"/>
              <a:t>et al.</a:t>
            </a:r>
            <a:r>
              <a:rPr lang="de-DE" dirty="0" smtClean="0"/>
              <a:t>, DGHM </a:t>
            </a:r>
            <a:r>
              <a:rPr lang="de-DE" dirty="0" err="1" smtClean="0"/>
              <a:t>conference</a:t>
            </a:r>
            <a:r>
              <a:rPr lang="de-DE" dirty="0" smtClean="0"/>
              <a:t> 2012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952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Individual </a:t>
            </a:r>
            <a:r>
              <a:rPr lang="de-DE" sz="3200" dirty="0" err="1" smtClean="0"/>
              <a:t>reduction</a:t>
            </a:r>
            <a:r>
              <a:rPr lang="de-DE" sz="3200" dirty="0" smtClean="0"/>
              <a:t> </a:t>
            </a:r>
            <a:r>
              <a:rPr lang="de-DE" sz="3200" dirty="0" err="1" smtClean="0"/>
              <a:t>factors</a:t>
            </a:r>
            <a:endParaRPr lang="de-DE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4750" y="836713"/>
            <a:ext cx="7977690" cy="502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948264" y="458112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Nursery</a:t>
            </a:r>
            <a:r>
              <a:rPr lang="de-DE" dirty="0" smtClean="0"/>
              <a:t> </a:t>
            </a:r>
            <a:r>
              <a:rPr lang="de-DE" dirty="0" err="1" smtClean="0"/>
              <a:t>home</a:t>
            </a:r>
            <a:r>
              <a:rPr lang="de-DE" dirty="0" smtClean="0"/>
              <a:t> #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 rot="16200000">
            <a:off x="-1696642" y="3216923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Log </a:t>
            </a:r>
            <a:r>
              <a:rPr lang="de-DE" dirty="0" err="1" smtClean="0"/>
              <a:t>reduction</a:t>
            </a:r>
            <a:r>
              <a:rPr lang="de-DE" dirty="0" smtClean="0"/>
              <a:t> (</a:t>
            </a:r>
            <a:r>
              <a:rPr lang="de-DE" dirty="0" err="1" smtClean="0"/>
              <a:t>before</a:t>
            </a:r>
            <a:r>
              <a:rPr lang="de-DE" dirty="0" smtClean="0"/>
              <a:t>/after </a:t>
            </a:r>
            <a:r>
              <a:rPr lang="de-DE" dirty="0" err="1" smtClean="0"/>
              <a:t>laundering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6425" y="6453336"/>
            <a:ext cx="454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Bertelmann </a:t>
            </a:r>
            <a:r>
              <a:rPr lang="de-DE" i="1" dirty="0" smtClean="0"/>
              <a:t>et al.</a:t>
            </a:r>
            <a:r>
              <a:rPr lang="de-DE" dirty="0" smtClean="0"/>
              <a:t>, DGHM </a:t>
            </a:r>
            <a:r>
              <a:rPr lang="de-DE" dirty="0" err="1" smtClean="0"/>
              <a:t>conference</a:t>
            </a:r>
            <a:r>
              <a:rPr lang="de-DE" dirty="0" smtClean="0"/>
              <a:t> 2012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10156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Impact </a:t>
            </a:r>
            <a:r>
              <a:rPr lang="de-DE" dirty="0" err="1" smtClean="0"/>
              <a:t>factors</a:t>
            </a:r>
            <a:r>
              <a:rPr lang="de-DE" dirty="0" smtClean="0"/>
              <a:t> on </a:t>
            </a:r>
            <a:r>
              <a:rPr lang="de-DE" dirty="0" err="1" smtClean="0"/>
              <a:t>laundry</a:t>
            </a:r>
            <a:r>
              <a:rPr lang="de-DE" dirty="0" smtClean="0"/>
              <a:t> </a:t>
            </a:r>
            <a:r>
              <a:rPr lang="de-DE" dirty="0" err="1" smtClean="0"/>
              <a:t>hygiene</a:t>
            </a:r>
            <a:endParaRPr lang="de-DE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428750"/>
            <a:ext cx="877252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eck 6"/>
          <p:cNvSpPr/>
          <p:nvPr/>
        </p:nvSpPr>
        <p:spPr>
          <a:xfrm>
            <a:off x="107504" y="2151906"/>
            <a:ext cx="8928992" cy="3456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6425" y="6453336"/>
            <a:ext cx="454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Bertelmann </a:t>
            </a:r>
            <a:r>
              <a:rPr lang="de-DE" i="1" dirty="0" smtClean="0"/>
              <a:t>et al.</a:t>
            </a:r>
            <a:r>
              <a:rPr lang="de-DE" dirty="0" smtClean="0"/>
              <a:t>, DGHM </a:t>
            </a:r>
            <a:r>
              <a:rPr lang="de-DE" dirty="0" err="1" smtClean="0"/>
              <a:t>conference</a:t>
            </a:r>
            <a:r>
              <a:rPr lang="de-DE" dirty="0" smtClean="0"/>
              <a:t> 2012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54403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Impact </a:t>
            </a:r>
            <a:r>
              <a:rPr lang="de-DE" dirty="0" err="1" smtClean="0"/>
              <a:t>factors</a:t>
            </a:r>
            <a:r>
              <a:rPr lang="de-DE" dirty="0" smtClean="0"/>
              <a:t> on </a:t>
            </a:r>
            <a:r>
              <a:rPr lang="de-DE" dirty="0" err="1" smtClean="0"/>
              <a:t>laundry</a:t>
            </a:r>
            <a:r>
              <a:rPr lang="de-DE" dirty="0" smtClean="0"/>
              <a:t> </a:t>
            </a:r>
            <a:r>
              <a:rPr lang="de-DE" dirty="0" err="1" smtClean="0"/>
              <a:t>hygiene</a:t>
            </a:r>
            <a:endParaRPr lang="de-DE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428750"/>
            <a:ext cx="877252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eck 6"/>
          <p:cNvSpPr/>
          <p:nvPr/>
        </p:nvSpPr>
        <p:spPr>
          <a:xfrm>
            <a:off x="107504" y="2661295"/>
            <a:ext cx="8928992" cy="2880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6425" y="6453336"/>
            <a:ext cx="454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Bertelmann </a:t>
            </a:r>
            <a:r>
              <a:rPr lang="de-DE" i="1" dirty="0" smtClean="0"/>
              <a:t>et al.</a:t>
            </a:r>
            <a:r>
              <a:rPr lang="de-DE" dirty="0" smtClean="0"/>
              <a:t>, DGHM </a:t>
            </a:r>
            <a:r>
              <a:rPr lang="de-DE" dirty="0" err="1" smtClean="0"/>
              <a:t>conference</a:t>
            </a:r>
            <a:r>
              <a:rPr lang="de-DE" dirty="0" smtClean="0"/>
              <a:t> 2012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95601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Impact </a:t>
            </a:r>
            <a:r>
              <a:rPr lang="de-DE" dirty="0" err="1" smtClean="0"/>
              <a:t>factors</a:t>
            </a:r>
            <a:r>
              <a:rPr lang="de-DE" dirty="0" smtClean="0"/>
              <a:t> on </a:t>
            </a:r>
            <a:r>
              <a:rPr lang="de-DE" dirty="0" err="1" smtClean="0"/>
              <a:t>laundry</a:t>
            </a:r>
            <a:r>
              <a:rPr lang="de-DE" dirty="0" smtClean="0"/>
              <a:t> </a:t>
            </a:r>
            <a:r>
              <a:rPr lang="de-DE" dirty="0" err="1" smtClean="0"/>
              <a:t>hygiene</a:t>
            </a:r>
            <a:endParaRPr lang="de-DE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428750"/>
            <a:ext cx="877252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eck 6"/>
          <p:cNvSpPr/>
          <p:nvPr/>
        </p:nvSpPr>
        <p:spPr>
          <a:xfrm>
            <a:off x="107504" y="3645024"/>
            <a:ext cx="8928992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6425" y="6453336"/>
            <a:ext cx="454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Bertelmann </a:t>
            </a:r>
            <a:r>
              <a:rPr lang="de-DE" i="1" dirty="0" smtClean="0"/>
              <a:t>et al.</a:t>
            </a:r>
            <a:r>
              <a:rPr lang="de-DE" dirty="0" smtClean="0"/>
              <a:t>, DGHM </a:t>
            </a:r>
            <a:r>
              <a:rPr lang="de-DE" dirty="0" err="1" smtClean="0"/>
              <a:t>conference</a:t>
            </a:r>
            <a:r>
              <a:rPr lang="de-DE" dirty="0" smtClean="0"/>
              <a:t> 2012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42483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Impact </a:t>
            </a:r>
            <a:r>
              <a:rPr lang="de-DE" dirty="0" err="1" smtClean="0"/>
              <a:t>factors</a:t>
            </a:r>
            <a:r>
              <a:rPr lang="de-DE" dirty="0" smtClean="0"/>
              <a:t> on </a:t>
            </a:r>
            <a:r>
              <a:rPr lang="de-DE" dirty="0" err="1" smtClean="0"/>
              <a:t>laundry</a:t>
            </a:r>
            <a:r>
              <a:rPr lang="de-DE" dirty="0" smtClean="0"/>
              <a:t> </a:t>
            </a:r>
            <a:r>
              <a:rPr lang="de-DE" dirty="0" err="1" smtClean="0"/>
              <a:t>hygiene</a:t>
            </a:r>
            <a:endParaRPr lang="de-DE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428750"/>
            <a:ext cx="877252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eck 6"/>
          <p:cNvSpPr/>
          <p:nvPr/>
        </p:nvSpPr>
        <p:spPr>
          <a:xfrm>
            <a:off x="107504" y="4149080"/>
            <a:ext cx="8928992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6425" y="6453336"/>
            <a:ext cx="454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Bertelmann </a:t>
            </a:r>
            <a:r>
              <a:rPr lang="de-DE" i="1" dirty="0" smtClean="0"/>
              <a:t>et al.</a:t>
            </a:r>
            <a:r>
              <a:rPr lang="de-DE" dirty="0" smtClean="0"/>
              <a:t>, DGHM </a:t>
            </a:r>
            <a:r>
              <a:rPr lang="de-DE" dirty="0" err="1" smtClean="0"/>
              <a:t>conference</a:t>
            </a:r>
            <a:r>
              <a:rPr lang="de-DE" dirty="0" smtClean="0"/>
              <a:t> 2012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1774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Impact </a:t>
            </a:r>
            <a:r>
              <a:rPr lang="de-DE" dirty="0" err="1" smtClean="0"/>
              <a:t>factors</a:t>
            </a:r>
            <a:r>
              <a:rPr lang="de-DE" dirty="0" smtClean="0"/>
              <a:t> on </a:t>
            </a:r>
            <a:r>
              <a:rPr lang="de-DE" dirty="0" err="1" smtClean="0"/>
              <a:t>laundry</a:t>
            </a:r>
            <a:r>
              <a:rPr lang="de-DE" dirty="0" smtClean="0"/>
              <a:t> </a:t>
            </a:r>
            <a:r>
              <a:rPr lang="de-DE" dirty="0" err="1" smtClean="0"/>
              <a:t>hygiene</a:t>
            </a:r>
            <a:endParaRPr lang="de-DE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428750"/>
            <a:ext cx="877252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6425" y="6453336"/>
            <a:ext cx="454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Bertelmann </a:t>
            </a:r>
            <a:r>
              <a:rPr lang="de-DE" i="1" dirty="0" smtClean="0"/>
              <a:t>et al.</a:t>
            </a:r>
            <a:r>
              <a:rPr lang="de-DE" dirty="0" smtClean="0"/>
              <a:t>, DGHM </a:t>
            </a:r>
            <a:r>
              <a:rPr lang="de-DE" dirty="0" err="1" smtClean="0"/>
              <a:t>conference</a:t>
            </a:r>
            <a:r>
              <a:rPr lang="de-DE" dirty="0" smtClean="0"/>
              <a:t> 2012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60665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Analysis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Laundry</a:t>
            </a:r>
            <a:r>
              <a:rPr lang="de-DE" sz="3200" dirty="0"/>
              <a:t> in </a:t>
            </a:r>
            <a:r>
              <a:rPr lang="de-DE" sz="3200" dirty="0" err="1"/>
              <a:t>Nursery</a:t>
            </a:r>
            <a:r>
              <a:rPr lang="de-DE" sz="3200" dirty="0"/>
              <a:t> </a:t>
            </a:r>
            <a:r>
              <a:rPr lang="de-DE" sz="3200" dirty="0" err="1"/>
              <a:t>Homes</a:t>
            </a:r>
            <a:r>
              <a:rPr lang="de-DE" sz="3200" dirty="0"/>
              <a:t>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340768"/>
            <a:ext cx="7561981" cy="453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 rot="16200000">
            <a:off x="-280242" y="3424965"/>
            <a:ext cx="15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c</a:t>
            </a:r>
            <a:r>
              <a:rPr lang="de-DE" b="1" dirty="0" err="1" smtClean="0"/>
              <a:t>fu</a:t>
            </a:r>
            <a:r>
              <a:rPr lang="de-DE" b="1" dirty="0" smtClean="0"/>
              <a:t> / 100 cm</a:t>
            </a:r>
            <a:r>
              <a:rPr lang="de-DE" b="1" baseline="30000" dirty="0" smtClean="0"/>
              <a:t>2</a:t>
            </a:r>
            <a:endParaRPr lang="de-DE" b="1" baseline="30000" dirty="0"/>
          </a:p>
        </p:txBody>
      </p:sp>
      <p:sp>
        <p:nvSpPr>
          <p:cNvPr id="7" name="Textfeld 6"/>
          <p:cNvSpPr txBox="1"/>
          <p:nvPr/>
        </p:nvSpPr>
        <p:spPr>
          <a:xfrm>
            <a:off x="2311177" y="5742781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Before</a:t>
            </a:r>
            <a:r>
              <a:rPr lang="de-DE" dirty="0" smtClean="0"/>
              <a:t> </a:t>
            </a:r>
            <a:r>
              <a:rPr lang="de-DE" dirty="0" err="1" smtClean="0"/>
              <a:t>laundering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039369" y="573325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After </a:t>
            </a:r>
            <a:r>
              <a:rPr lang="de-DE" dirty="0" err="1" smtClean="0"/>
              <a:t>laundering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762228" y="573325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A</a:t>
            </a:r>
            <a:r>
              <a:rPr lang="de-DE" dirty="0" smtClean="0"/>
              <a:t>fter  </a:t>
            </a:r>
            <a:r>
              <a:rPr lang="de-DE" dirty="0" err="1" smtClean="0"/>
              <a:t>drying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567012" y="3246075"/>
            <a:ext cx="2762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 smtClean="0"/>
              <a:t>Very</a:t>
            </a:r>
            <a:r>
              <a:rPr lang="de-DE" sz="2400" dirty="0" smtClean="0"/>
              <a:t> </a:t>
            </a:r>
            <a:r>
              <a:rPr lang="de-DE" sz="2400" dirty="0" err="1" smtClean="0"/>
              <a:t>low</a:t>
            </a:r>
            <a:r>
              <a:rPr lang="de-DE" sz="2400" dirty="0" smtClean="0"/>
              <a:t> </a:t>
            </a:r>
            <a:r>
              <a:rPr lang="de-DE" sz="2400" dirty="0" err="1" smtClean="0"/>
              <a:t>counts</a:t>
            </a:r>
            <a:r>
              <a:rPr lang="de-DE" sz="2400" dirty="0" smtClean="0"/>
              <a:t> after </a:t>
            </a:r>
            <a:r>
              <a:rPr lang="de-DE" sz="2400" dirty="0" err="1" smtClean="0"/>
              <a:t>tumble</a:t>
            </a:r>
            <a:r>
              <a:rPr lang="de-DE" sz="2400" dirty="0" smtClean="0"/>
              <a:t> </a:t>
            </a:r>
            <a:r>
              <a:rPr lang="de-DE" sz="2400" dirty="0" err="1" smtClean="0"/>
              <a:t>drying</a:t>
            </a:r>
            <a:endParaRPr lang="de-DE" sz="2400" dirty="0"/>
          </a:p>
        </p:txBody>
      </p:sp>
      <p:cxnSp>
        <p:nvCxnSpPr>
          <p:cNvPr id="8" name="Gerade Verbindung mit Pfeil 7"/>
          <p:cNvCxnSpPr/>
          <p:nvPr/>
        </p:nvCxnSpPr>
        <p:spPr>
          <a:xfrm flipH="1">
            <a:off x="6516216" y="4077072"/>
            <a:ext cx="432048" cy="936104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16425" y="6453336"/>
            <a:ext cx="454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Bertelmann </a:t>
            </a:r>
            <a:r>
              <a:rPr lang="de-DE" i="1" dirty="0" smtClean="0"/>
              <a:t>et al.</a:t>
            </a:r>
            <a:r>
              <a:rPr lang="de-DE" dirty="0" smtClean="0"/>
              <a:t>, DGHM </a:t>
            </a:r>
            <a:r>
              <a:rPr lang="de-DE" dirty="0" err="1" smtClean="0"/>
              <a:t>conference</a:t>
            </a:r>
            <a:r>
              <a:rPr lang="de-DE" dirty="0" smtClean="0"/>
              <a:t> 2012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92280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forum-waschen.de/system/html/weichspu%CC%88ler-dosieren-02a095d0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0" b="24358"/>
          <a:stretch/>
        </p:blipFill>
        <p:spPr bwMode="auto">
          <a:xfrm>
            <a:off x="323528" y="1477813"/>
            <a:ext cx="8820472" cy="43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Do </a:t>
            </a:r>
            <a:r>
              <a:rPr lang="de-DE" sz="3200" dirty="0" err="1" smtClean="0"/>
              <a:t>hygiene</a:t>
            </a:r>
            <a:r>
              <a:rPr lang="de-DE" sz="3200" dirty="0" smtClean="0"/>
              <a:t> </a:t>
            </a:r>
            <a:r>
              <a:rPr lang="de-DE" sz="3200" dirty="0" err="1" smtClean="0"/>
              <a:t>rinsers</a:t>
            </a:r>
            <a:r>
              <a:rPr lang="de-DE" sz="3200" dirty="0" smtClean="0"/>
              <a:t> </a:t>
            </a:r>
            <a:r>
              <a:rPr lang="de-DE" sz="3200" dirty="0" err="1" smtClean="0"/>
              <a:t>help</a:t>
            </a:r>
            <a:r>
              <a:rPr lang="de-DE" sz="3200" dirty="0" smtClean="0"/>
              <a:t>?</a:t>
            </a:r>
            <a:endParaRPr lang="de-DE" sz="3200" dirty="0"/>
          </a:p>
        </p:txBody>
      </p:sp>
      <p:pic>
        <p:nvPicPr>
          <p:cNvPr id="3" name="Picture 2" descr="http://us.123rf.com/400wm/400/400/broker/broker1001/broker100100028/6190384-flasche-waschmittel-oder-fabric-weichsp-ler-auf-weissen-hintergrund-isoliert-leere-beschriftung-pfad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26000"/>
                    </a14:imgEffect>
                    <a14:imgEffect>
                      <a14:colorTemperature colorTemp="6875"/>
                    </a14:imgEffect>
                    <a14:imgEffect>
                      <a14:brightnessContrast bright="1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55776" y="764704"/>
            <a:ext cx="4464496" cy="5998716"/>
          </a:xfrm>
          <a:prstGeom prst="rect">
            <a:avLst/>
          </a:prstGeom>
          <a:noFill/>
          <a:effectLst>
            <a:softEdge rad="368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ihandform 6"/>
          <p:cNvSpPr/>
          <p:nvPr/>
        </p:nvSpPr>
        <p:spPr>
          <a:xfrm>
            <a:off x="4067298" y="3022271"/>
            <a:ext cx="1448789" cy="1632857"/>
          </a:xfrm>
          <a:custGeom>
            <a:avLst/>
            <a:gdLst>
              <a:gd name="connsiteX0" fmla="*/ 53439 w 1448789"/>
              <a:gd name="connsiteY0" fmla="*/ 1615044 h 1632857"/>
              <a:gd name="connsiteX1" fmla="*/ 1264722 w 1448789"/>
              <a:gd name="connsiteY1" fmla="*/ 1632857 h 1632857"/>
              <a:gd name="connsiteX2" fmla="*/ 1395350 w 1448789"/>
              <a:gd name="connsiteY2" fmla="*/ 1300348 h 1632857"/>
              <a:gd name="connsiteX3" fmla="*/ 1448789 w 1448789"/>
              <a:gd name="connsiteY3" fmla="*/ 1009403 h 1632857"/>
              <a:gd name="connsiteX4" fmla="*/ 1324098 w 1448789"/>
              <a:gd name="connsiteY4" fmla="*/ 65314 h 1632857"/>
              <a:gd name="connsiteX5" fmla="*/ 540327 w 1448789"/>
              <a:gd name="connsiteY5" fmla="*/ 0 h 1632857"/>
              <a:gd name="connsiteX6" fmla="*/ 540327 w 1448789"/>
              <a:gd name="connsiteY6" fmla="*/ 0 h 1632857"/>
              <a:gd name="connsiteX7" fmla="*/ 463137 w 1448789"/>
              <a:gd name="connsiteY7" fmla="*/ 11875 h 1632857"/>
              <a:gd name="connsiteX8" fmla="*/ 427511 w 1448789"/>
              <a:gd name="connsiteY8" fmla="*/ 23751 h 1632857"/>
              <a:gd name="connsiteX9" fmla="*/ 344384 w 1448789"/>
              <a:gd name="connsiteY9" fmla="*/ 29688 h 1632857"/>
              <a:gd name="connsiteX10" fmla="*/ 314696 w 1448789"/>
              <a:gd name="connsiteY10" fmla="*/ 35626 h 1632857"/>
              <a:gd name="connsiteX11" fmla="*/ 279070 w 1448789"/>
              <a:gd name="connsiteY11" fmla="*/ 47501 h 1632857"/>
              <a:gd name="connsiteX12" fmla="*/ 255319 w 1448789"/>
              <a:gd name="connsiteY12" fmla="*/ 53439 h 1632857"/>
              <a:gd name="connsiteX13" fmla="*/ 219693 w 1448789"/>
              <a:gd name="connsiteY13" fmla="*/ 65314 h 1632857"/>
              <a:gd name="connsiteX14" fmla="*/ 190005 w 1448789"/>
              <a:gd name="connsiteY14" fmla="*/ 83127 h 1632857"/>
              <a:gd name="connsiteX15" fmla="*/ 142504 w 1448789"/>
              <a:gd name="connsiteY15" fmla="*/ 142504 h 1632857"/>
              <a:gd name="connsiteX16" fmla="*/ 106878 w 1448789"/>
              <a:gd name="connsiteY16" fmla="*/ 195943 h 1632857"/>
              <a:gd name="connsiteX17" fmla="*/ 83127 w 1448789"/>
              <a:gd name="connsiteY17" fmla="*/ 231569 h 1632857"/>
              <a:gd name="connsiteX18" fmla="*/ 71252 w 1448789"/>
              <a:gd name="connsiteY18" fmla="*/ 249382 h 1632857"/>
              <a:gd name="connsiteX19" fmla="*/ 65314 w 1448789"/>
              <a:gd name="connsiteY19" fmla="*/ 267195 h 1632857"/>
              <a:gd name="connsiteX20" fmla="*/ 59376 w 1448789"/>
              <a:gd name="connsiteY20" fmla="*/ 290946 h 1632857"/>
              <a:gd name="connsiteX21" fmla="*/ 47501 w 1448789"/>
              <a:gd name="connsiteY21" fmla="*/ 308759 h 1632857"/>
              <a:gd name="connsiteX22" fmla="*/ 41563 w 1448789"/>
              <a:gd name="connsiteY22" fmla="*/ 326572 h 1632857"/>
              <a:gd name="connsiteX23" fmla="*/ 29688 w 1448789"/>
              <a:gd name="connsiteY23" fmla="*/ 344385 h 1632857"/>
              <a:gd name="connsiteX24" fmla="*/ 17813 w 1448789"/>
              <a:gd name="connsiteY24" fmla="*/ 368135 h 1632857"/>
              <a:gd name="connsiteX25" fmla="*/ 0 w 1448789"/>
              <a:gd name="connsiteY25" fmla="*/ 1056904 h 1632857"/>
              <a:gd name="connsiteX26" fmla="*/ 53439 w 1448789"/>
              <a:gd name="connsiteY26" fmla="*/ 1615044 h 1632857"/>
              <a:gd name="connsiteX0" fmla="*/ 23751 w 1448789"/>
              <a:gd name="connsiteY0" fmla="*/ 1615044 h 1632857"/>
              <a:gd name="connsiteX1" fmla="*/ 1264722 w 1448789"/>
              <a:gd name="connsiteY1" fmla="*/ 1632857 h 1632857"/>
              <a:gd name="connsiteX2" fmla="*/ 1395350 w 1448789"/>
              <a:gd name="connsiteY2" fmla="*/ 1300348 h 1632857"/>
              <a:gd name="connsiteX3" fmla="*/ 1448789 w 1448789"/>
              <a:gd name="connsiteY3" fmla="*/ 1009403 h 1632857"/>
              <a:gd name="connsiteX4" fmla="*/ 1324098 w 1448789"/>
              <a:gd name="connsiteY4" fmla="*/ 65314 h 1632857"/>
              <a:gd name="connsiteX5" fmla="*/ 540327 w 1448789"/>
              <a:gd name="connsiteY5" fmla="*/ 0 h 1632857"/>
              <a:gd name="connsiteX6" fmla="*/ 540327 w 1448789"/>
              <a:gd name="connsiteY6" fmla="*/ 0 h 1632857"/>
              <a:gd name="connsiteX7" fmla="*/ 463137 w 1448789"/>
              <a:gd name="connsiteY7" fmla="*/ 11875 h 1632857"/>
              <a:gd name="connsiteX8" fmla="*/ 427511 w 1448789"/>
              <a:gd name="connsiteY8" fmla="*/ 23751 h 1632857"/>
              <a:gd name="connsiteX9" fmla="*/ 344384 w 1448789"/>
              <a:gd name="connsiteY9" fmla="*/ 29688 h 1632857"/>
              <a:gd name="connsiteX10" fmla="*/ 314696 w 1448789"/>
              <a:gd name="connsiteY10" fmla="*/ 35626 h 1632857"/>
              <a:gd name="connsiteX11" fmla="*/ 279070 w 1448789"/>
              <a:gd name="connsiteY11" fmla="*/ 47501 h 1632857"/>
              <a:gd name="connsiteX12" fmla="*/ 255319 w 1448789"/>
              <a:gd name="connsiteY12" fmla="*/ 53439 h 1632857"/>
              <a:gd name="connsiteX13" fmla="*/ 219693 w 1448789"/>
              <a:gd name="connsiteY13" fmla="*/ 65314 h 1632857"/>
              <a:gd name="connsiteX14" fmla="*/ 190005 w 1448789"/>
              <a:gd name="connsiteY14" fmla="*/ 83127 h 1632857"/>
              <a:gd name="connsiteX15" fmla="*/ 142504 w 1448789"/>
              <a:gd name="connsiteY15" fmla="*/ 142504 h 1632857"/>
              <a:gd name="connsiteX16" fmla="*/ 106878 w 1448789"/>
              <a:gd name="connsiteY16" fmla="*/ 195943 h 1632857"/>
              <a:gd name="connsiteX17" fmla="*/ 83127 w 1448789"/>
              <a:gd name="connsiteY17" fmla="*/ 231569 h 1632857"/>
              <a:gd name="connsiteX18" fmla="*/ 71252 w 1448789"/>
              <a:gd name="connsiteY18" fmla="*/ 249382 h 1632857"/>
              <a:gd name="connsiteX19" fmla="*/ 65314 w 1448789"/>
              <a:gd name="connsiteY19" fmla="*/ 267195 h 1632857"/>
              <a:gd name="connsiteX20" fmla="*/ 59376 w 1448789"/>
              <a:gd name="connsiteY20" fmla="*/ 290946 h 1632857"/>
              <a:gd name="connsiteX21" fmla="*/ 47501 w 1448789"/>
              <a:gd name="connsiteY21" fmla="*/ 308759 h 1632857"/>
              <a:gd name="connsiteX22" fmla="*/ 41563 w 1448789"/>
              <a:gd name="connsiteY22" fmla="*/ 326572 h 1632857"/>
              <a:gd name="connsiteX23" fmla="*/ 29688 w 1448789"/>
              <a:gd name="connsiteY23" fmla="*/ 344385 h 1632857"/>
              <a:gd name="connsiteX24" fmla="*/ 17813 w 1448789"/>
              <a:gd name="connsiteY24" fmla="*/ 368135 h 1632857"/>
              <a:gd name="connsiteX25" fmla="*/ 0 w 1448789"/>
              <a:gd name="connsiteY25" fmla="*/ 1056904 h 1632857"/>
              <a:gd name="connsiteX26" fmla="*/ 23751 w 1448789"/>
              <a:gd name="connsiteY26" fmla="*/ 1615044 h 1632857"/>
              <a:gd name="connsiteX0" fmla="*/ 23751 w 1448789"/>
              <a:gd name="connsiteY0" fmla="*/ 1615044 h 1632857"/>
              <a:gd name="connsiteX1" fmla="*/ 1264722 w 1448789"/>
              <a:gd name="connsiteY1" fmla="*/ 1632857 h 1632857"/>
              <a:gd name="connsiteX2" fmla="*/ 1395350 w 1448789"/>
              <a:gd name="connsiteY2" fmla="*/ 1300348 h 1632857"/>
              <a:gd name="connsiteX3" fmla="*/ 1448789 w 1448789"/>
              <a:gd name="connsiteY3" fmla="*/ 1009403 h 1632857"/>
              <a:gd name="connsiteX4" fmla="*/ 1324098 w 1448789"/>
              <a:gd name="connsiteY4" fmla="*/ 65314 h 1632857"/>
              <a:gd name="connsiteX5" fmla="*/ 540327 w 1448789"/>
              <a:gd name="connsiteY5" fmla="*/ 0 h 1632857"/>
              <a:gd name="connsiteX6" fmla="*/ 540327 w 1448789"/>
              <a:gd name="connsiteY6" fmla="*/ 0 h 1632857"/>
              <a:gd name="connsiteX7" fmla="*/ 463137 w 1448789"/>
              <a:gd name="connsiteY7" fmla="*/ 11875 h 1632857"/>
              <a:gd name="connsiteX8" fmla="*/ 427511 w 1448789"/>
              <a:gd name="connsiteY8" fmla="*/ 23751 h 1632857"/>
              <a:gd name="connsiteX9" fmla="*/ 344384 w 1448789"/>
              <a:gd name="connsiteY9" fmla="*/ 29688 h 1632857"/>
              <a:gd name="connsiteX10" fmla="*/ 314696 w 1448789"/>
              <a:gd name="connsiteY10" fmla="*/ 35626 h 1632857"/>
              <a:gd name="connsiteX11" fmla="*/ 279070 w 1448789"/>
              <a:gd name="connsiteY11" fmla="*/ 47501 h 1632857"/>
              <a:gd name="connsiteX12" fmla="*/ 255319 w 1448789"/>
              <a:gd name="connsiteY12" fmla="*/ 53439 h 1632857"/>
              <a:gd name="connsiteX13" fmla="*/ 219693 w 1448789"/>
              <a:gd name="connsiteY13" fmla="*/ 65314 h 1632857"/>
              <a:gd name="connsiteX14" fmla="*/ 190005 w 1448789"/>
              <a:gd name="connsiteY14" fmla="*/ 100940 h 1632857"/>
              <a:gd name="connsiteX15" fmla="*/ 142504 w 1448789"/>
              <a:gd name="connsiteY15" fmla="*/ 142504 h 1632857"/>
              <a:gd name="connsiteX16" fmla="*/ 106878 w 1448789"/>
              <a:gd name="connsiteY16" fmla="*/ 195943 h 1632857"/>
              <a:gd name="connsiteX17" fmla="*/ 83127 w 1448789"/>
              <a:gd name="connsiteY17" fmla="*/ 231569 h 1632857"/>
              <a:gd name="connsiteX18" fmla="*/ 71252 w 1448789"/>
              <a:gd name="connsiteY18" fmla="*/ 249382 h 1632857"/>
              <a:gd name="connsiteX19" fmla="*/ 65314 w 1448789"/>
              <a:gd name="connsiteY19" fmla="*/ 267195 h 1632857"/>
              <a:gd name="connsiteX20" fmla="*/ 59376 w 1448789"/>
              <a:gd name="connsiteY20" fmla="*/ 290946 h 1632857"/>
              <a:gd name="connsiteX21" fmla="*/ 47501 w 1448789"/>
              <a:gd name="connsiteY21" fmla="*/ 308759 h 1632857"/>
              <a:gd name="connsiteX22" fmla="*/ 41563 w 1448789"/>
              <a:gd name="connsiteY22" fmla="*/ 326572 h 1632857"/>
              <a:gd name="connsiteX23" fmla="*/ 29688 w 1448789"/>
              <a:gd name="connsiteY23" fmla="*/ 344385 h 1632857"/>
              <a:gd name="connsiteX24" fmla="*/ 17813 w 1448789"/>
              <a:gd name="connsiteY24" fmla="*/ 368135 h 1632857"/>
              <a:gd name="connsiteX25" fmla="*/ 0 w 1448789"/>
              <a:gd name="connsiteY25" fmla="*/ 1056904 h 1632857"/>
              <a:gd name="connsiteX26" fmla="*/ 23751 w 1448789"/>
              <a:gd name="connsiteY26" fmla="*/ 1615044 h 1632857"/>
              <a:gd name="connsiteX0" fmla="*/ 23751 w 1448789"/>
              <a:gd name="connsiteY0" fmla="*/ 1615044 h 1632857"/>
              <a:gd name="connsiteX1" fmla="*/ 1264722 w 1448789"/>
              <a:gd name="connsiteY1" fmla="*/ 1632857 h 1632857"/>
              <a:gd name="connsiteX2" fmla="*/ 1395350 w 1448789"/>
              <a:gd name="connsiteY2" fmla="*/ 1300348 h 1632857"/>
              <a:gd name="connsiteX3" fmla="*/ 1448789 w 1448789"/>
              <a:gd name="connsiteY3" fmla="*/ 1009403 h 1632857"/>
              <a:gd name="connsiteX4" fmla="*/ 1324098 w 1448789"/>
              <a:gd name="connsiteY4" fmla="*/ 65314 h 1632857"/>
              <a:gd name="connsiteX5" fmla="*/ 540327 w 1448789"/>
              <a:gd name="connsiteY5" fmla="*/ 0 h 1632857"/>
              <a:gd name="connsiteX6" fmla="*/ 540327 w 1448789"/>
              <a:gd name="connsiteY6" fmla="*/ 0 h 1632857"/>
              <a:gd name="connsiteX7" fmla="*/ 463137 w 1448789"/>
              <a:gd name="connsiteY7" fmla="*/ 11875 h 1632857"/>
              <a:gd name="connsiteX8" fmla="*/ 427511 w 1448789"/>
              <a:gd name="connsiteY8" fmla="*/ 23751 h 1632857"/>
              <a:gd name="connsiteX9" fmla="*/ 344384 w 1448789"/>
              <a:gd name="connsiteY9" fmla="*/ 29688 h 1632857"/>
              <a:gd name="connsiteX10" fmla="*/ 314696 w 1448789"/>
              <a:gd name="connsiteY10" fmla="*/ 35626 h 1632857"/>
              <a:gd name="connsiteX11" fmla="*/ 279070 w 1448789"/>
              <a:gd name="connsiteY11" fmla="*/ 47501 h 1632857"/>
              <a:gd name="connsiteX12" fmla="*/ 255319 w 1448789"/>
              <a:gd name="connsiteY12" fmla="*/ 53439 h 1632857"/>
              <a:gd name="connsiteX13" fmla="*/ 219693 w 1448789"/>
              <a:gd name="connsiteY13" fmla="*/ 65314 h 1632857"/>
              <a:gd name="connsiteX14" fmla="*/ 190005 w 1448789"/>
              <a:gd name="connsiteY14" fmla="*/ 100940 h 1632857"/>
              <a:gd name="connsiteX15" fmla="*/ 166254 w 1448789"/>
              <a:gd name="connsiteY15" fmla="*/ 148442 h 1632857"/>
              <a:gd name="connsiteX16" fmla="*/ 106878 w 1448789"/>
              <a:gd name="connsiteY16" fmla="*/ 195943 h 1632857"/>
              <a:gd name="connsiteX17" fmla="*/ 83127 w 1448789"/>
              <a:gd name="connsiteY17" fmla="*/ 231569 h 1632857"/>
              <a:gd name="connsiteX18" fmla="*/ 71252 w 1448789"/>
              <a:gd name="connsiteY18" fmla="*/ 249382 h 1632857"/>
              <a:gd name="connsiteX19" fmla="*/ 65314 w 1448789"/>
              <a:gd name="connsiteY19" fmla="*/ 267195 h 1632857"/>
              <a:gd name="connsiteX20" fmla="*/ 59376 w 1448789"/>
              <a:gd name="connsiteY20" fmla="*/ 290946 h 1632857"/>
              <a:gd name="connsiteX21" fmla="*/ 47501 w 1448789"/>
              <a:gd name="connsiteY21" fmla="*/ 308759 h 1632857"/>
              <a:gd name="connsiteX22" fmla="*/ 41563 w 1448789"/>
              <a:gd name="connsiteY22" fmla="*/ 326572 h 1632857"/>
              <a:gd name="connsiteX23" fmla="*/ 29688 w 1448789"/>
              <a:gd name="connsiteY23" fmla="*/ 344385 h 1632857"/>
              <a:gd name="connsiteX24" fmla="*/ 17813 w 1448789"/>
              <a:gd name="connsiteY24" fmla="*/ 368135 h 1632857"/>
              <a:gd name="connsiteX25" fmla="*/ 0 w 1448789"/>
              <a:gd name="connsiteY25" fmla="*/ 1056904 h 1632857"/>
              <a:gd name="connsiteX26" fmla="*/ 23751 w 1448789"/>
              <a:gd name="connsiteY26" fmla="*/ 1615044 h 1632857"/>
              <a:gd name="connsiteX0" fmla="*/ 23751 w 1448789"/>
              <a:gd name="connsiteY0" fmla="*/ 1615044 h 1632857"/>
              <a:gd name="connsiteX1" fmla="*/ 1264722 w 1448789"/>
              <a:gd name="connsiteY1" fmla="*/ 1632857 h 1632857"/>
              <a:gd name="connsiteX2" fmla="*/ 1395350 w 1448789"/>
              <a:gd name="connsiteY2" fmla="*/ 1300348 h 1632857"/>
              <a:gd name="connsiteX3" fmla="*/ 1448789 w 1448789"/>
              <a:gd name="connsiteY3" fmla="*/ 1009403 h 1632857"/>
              <a:gd name="connsiteX4" fmla="*/ 1324098 w 1448789"/>
              <a:gd name="connsiteY4" fmla="*/ 65314 h 1632857"/>
              <a:gd name="connsiteX5" fmla="*/ 540327 w 1448789"/>
              <a:gd name="connsiteY5" fmla="*/ 0 h 1632857"/>
              <a:gd name="connsiteX6" fmla="*/ 540327 w 1448789"/>
              <a:gd name="connsiteY6" fmla="*/ 0 h 1632857"/>
              <a:gd name="connsiteX7" fmla="*/ 463137 w 1448789"/>
              <a:gd name="connsiteY7" fmla="*/ 11875 h 1632857"/>
              <a:gd name="connsiteX8" fmla="*/ 427511 w 1448789"/>
              <a:gd name="connsiteY8" fmla="*/ 23751 h 1632857"/>
              <a:gd name="connsiteX9" fmla="*/ 344384 w 1448789"/>
              <a:gd name="connsiteY9" fmla="*/ 29688 h 1632857"/>
              <a:gd name="connsiteX10" fmla="*/ 314696 w 1448789"/>
              <a:gd name="connsiteY10" fmla="*/ 35626 h 1632857"/>
              <a:gd name="connsiteX11" fmla="*/ 279070 w 1448789"/>
              <a:gd name="connsiteY11" fmla="*/ 47501 h 1632857"/>
              <a:gd name="connsiteX12" fmla="*/ 255319 w 1448789"/>
              <a:gd name="connsiteY12" fmla="*/ 53439 h 1632857"/>
              <a:gd name="connsiteX13" fmla="*/ 219693 w 1448789"/>
              <a:gd name="connsiteY13" fmla="*/ 65314 h 1632857"/>
              <a:gd name="connsiteX14" fmla="*/ 190005 w 1448789"/>
              <a:gd name="connsiteY14" fmla="*/ 100940 h 1632857"/>
              <a:gd name="connsiteX15" fmla="*/ 166254 w 1448789"/>
              <a:gd name="connsiteY15" fmla="*/ 148442 h 1632857"/>
              <a:gd name="connsiteX16" fmla="*/ 136567 w 1448789"/>
              <a:gd name="connsiteY16" fmla="*/ 195943 h 1632857"/>
              <a:gd name="connsiteX17" fmla="*/ 83127 w 1448789"/>
              <a:gd name="connsiteY17" fmla="*/ 231569 h 1632857"/>
              <a:gd name="connsiteX18" fmla="*/ 71252 w 1448789"/>
              <a:gd name="connsiteY18" fmla="*/ 249382 h 1632857"/>
              <a:gd name="connsiteX19" fmla="*/ 65314 w 1448789"/>
              <a:gd name="connsiteY19" fmla="*/ 267195 h 1632857"/>
              <a:gd name="connsiteX20" fmla="*/ 59376 w 1448789"/>
              <a:gd name="connsiteY20" fmla="*/ 290946 h 1632857"/>
              <a:gd name="connsiteX21" fmla="*/ 47501 w 1448789"/>
              <a:gd name="connsiteY21" fmla="*/ 308759 h 1632857"/>
              <a:gd name="connsiteX22" fmla="*/ 41563 w 1448789"/>
              <a:gd name="connsiteY22" fmla="*/ 326572 h 1632857"/>
              <a:gd name="connsiteX23" fmla="*/ 29688 w 1448789"/>
              <a:gd name="connsiteY23" fmla="*/ 344385 h 1632857"/>
              <a:gd name="connsiteX24" fmla="*/ 17813 w 1448789"/>
              <a:gd name="connsiteY24" fmla="*/ 368135 h 1632857"/>
              <a:gd name="connsiteX25" fmla="*/ 0 w 1448789"/>
              <a:gd name="connsiteY25" fmla="*/ 1056904 h 1632857"/>
              <a:gd name="connsiteX26" fmla="*/ 23751 w 1448789"/>
              <a:gd name="connsiteY26" fmla="*/ 1615044 h 1632857"/>
              <a:gd name="connsiteX0" fmla="*/ 23751 w 1448789"/>
              <a:gd name="connsiteY0" fmla="*/ 1615044 h 1632857"/>
              <a:gd name="connsiteX1" fmla="*/ 1264722 w 1448789"/>
              <a:gd name="connsiteY1" fmla="*/ 1632857 h 1632857"/>
              <a:gd name="connsiteX2" fmla="*/ 1395350 w 1448789"/>
              <a:gd name="connsiteY2" fmla="*/ 1300348 h 1632857"/>
              <a:gd name="connsiteX3" fmla="*/ 1448789 w 1448789"/>
              <a:gd name="connsiteY3" fmla="*/ 1009403 h 1632857"/>
              <a:gd name="connsiteX4" fmla="*/ 1324098 w 1448789"/>
              <a:gd name="connsiteY4" fmla="*/ 65314 h 1632857"/>
              <a:gd name="connsiteX5" fmla="*/ 540327 w 1448789"/>
              <a:gd name="connsiteY5" fmla="*/ 0 h 1632857"/>
              <a:gd name="connsiteX6" fmla="*/ 540327 w 1448789"/>
              <a:gd name="connsiteY6" fmla="*/ 0 h 1632857"/>
              <a:gd name="connsiteX7" fmla="*/ 463137 w 1448789"/>
              <a:gd name="connsiteY7" fmla="*/ 11875 h 1632857"/>
              <a:gd name="connsiteX8" fmla="*/ 427511 w 1448789"/>
              <a:gd name="connsiteY8" fmla="*/ 23751 h 1632857"/>
              <a:gd name="connsiteX9" fmla="*/ 344384 w 1448789"/>
              <a:gd name="connsiteY9" fmla="*/ 29688 h 1632857"/>
              <a:gd name="connsiteX10" fmla="*/ 314696 w 1448789"/>
              <a:gd name="connsiteY10" fmla="*/ 35626 h 1632857"/>
              <a:gd name="connsiteX11" fmla="*/ 279070 w 1448789"/>
              <a:gd name="connsiteY11" fmla="*/ 47501 h 1632857"/>
              <a:gd name="connsiteX12" fmla="*/ 255319 w 1448789"/>
              <a:gd name="connsiteY12" fmla="*/ 53439 h 1632857"/>
              <a:gd name="connsiteX13" fmla="*/ 219693 w 1448789"/>
              <a:gd name="connsiteY13" fmla="*/ 65314 h 1632857"/>
              <a:gd name="connsiteX14" fmla="*/ 190005 w 1448789"/>
              <a:gd name="connsiteY14" fmla="*/ 100940 h 1632857"/>
              <a:gd name="connsiteX15" fmla="*/ 166254 w 1448789"/>
              <a:gd name="connsiteY15" fmla="*/ 148442 h 1632857"/>
              <a:gd name="connsiteX16" fmla="*/ 136567 w 1448789"/>
              <a:gd name="connsiteY16" fmla="*/ 195943 h 1632857"/>
              <a:gd name="connsiteX17" fmla="*/ 83127 w 1448789"/>
              <a:gd name="connsiteY17" fmla="*/ 231569 h 1632857"/>
              <a:gd name="connsiteX18" fmla="*/ 71252 w 1448789"/>
              <a:gd name="connsiteY18" fmla="*/ 249382 h 1632857"/>
              <a:gd name="connsiteX19" fmla="*/ 83127 w 1448789"/>
              <a:gd name="connsiteY19" fmla="*/ 267195 h 1632857"/>
              <a:gd name="connsiteX20" fmla="*/ 59376 w 1448789"/>
              <a:gd name="connsiteY20" fmla="*/ 290946 h 1632857"/>
              <a:gd name="connsiteX21" fmla="*/ 47501 w 1448789"/>
              <a:gd name="connsiteY21" fmla="*/ 308759 h 1632857"/>
              <a:gd name="connsiteX22" fmla="*/ 41563 w 1448789"/>
              <a:gd name="connsiteY22" fmla="*/ 326572 h 1632857"/>
              <a:gd name="connsiteX23" fmla="*/ 29688 w 1448789"/>
              <a:gd name="connsiteY23" fmla="*/ 344385 h 1632857"/>
              <a:gd name="connsiteX24" fmla="*/ 17813 w 1448789"/>
              <a:gd name="connsiteY24" fmla="*/ 368135 h 1632857"/>
              <a:gd name="connsiteX25" fmla="*/ 0 w 1448789"/>
              <a:gd name="connsiteY25" fmla="*/ 1056904 h 1632857"/>
              <a:gd name="connsiteX26" fmla="*/ 23751 w 1448789"/>
              <a:gd name="connsiteY26" fmla="*/ 1615044 h 163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48789" h="1632857">
                <a:moveTo>
                  <a:pt x="23751" y="1615044"/>
                </a:moveTo>
                <a:lnTo>
                  <a:pt x="1264722" y="1632857"/>
                </a:lnTo>
                <a:lnTo>
                  <a:pt x="1395350" y="1300348"/>
                </a:lnTo>
                <a:lnTo>
                  <a:pt x="1448789" y="1009403"/>
                </a:lnTo>
                <a:lnTo>
                  <a:pt x="1324098" y="65314"/>
                </a:lnTo>
                <a:lnTo>
                  <a:pt x="540327" y="0"/>
                </a:lnTo>
                <a:lnTo>
                  <a:pt x="540327" y="0"/>
                </a:lnTo>
                <a:cubicBezTo>
                  <a:pt x="502709" y="4180"/>
                  <a:pt x="493379" y="2802"/>
                  <a:pt x="463137" y="11875"/>
                </a:cubicBezTo>
                <a:cubicBezTo>
                  <a:pt x="451147" y="15472"/>
                  <a:pt x="439997" y="22859"/>
                  <a:pt x="427511" y="23751"/>
                </a:cubicBezTo>
                <a:lnTo>
                  <a:pt x="344384" y="29688"/>
                </a:lnTo>
                <a:cubicBezTo>
                  <a:pt x="334488" y="31667"/>
                  <a:pt x="324432" y="32971"/>
                  <a:pt x="314696" y="35626"/>
                </a:cubicBezTo>
                <a:cubicBezTo>
                  <a:pt x="302619" y="38920"/>
                  <a:pt x="291214" y="44465"/>
                  <a:pt x="279070" y="47501"/>
                </a:cubicBezTo>
                <a:cubicBezTo>
                  <a:pt x="271153" y="49480"/>
                  <a:pt x="263136" y="51094"/>
                  <a:pt x="255319" y="53439"/>
                </a:cubicBezTo>
                <a:cubicBezTo>
                  <a:pt x="243329" y="57036"/>
                  <a:pt x="230579" y="57397"/>
                  <a:pt x="219693" y="65314"/>
                </a:cubicBezTo>
                <a:cubicBezTo>
                  <a:pt x="208807" y="73231"/>
                  <a:pt x="198911" y="87085"/>
                  <a:pt x="190005" y="100940"/>
                </a:cubicBezTo>
                <a:cubicBezTo>
                  <a:pt x="181099" y="114795"/>
                  <a:pt x="175160" y="132608"/>
                  <a:pt x="166254" y="148442"/>
                </a:cubicBezTo>
                <a:cubicBezTo>
                  <a:pt x="157348" y="164276"/>
                  <a:pt x="150421" y="182089"/>
                  <a:pt x="136567" y="195943"/>
                </a:cubicBezTo>
                <a:cubicBezTo>
                  <a:pt x="122713" y="209797"/>
                  <a:pt x="94013" y="222663"/>
                  <a:pt x="83127" y="231569"/>
                </a:cubicBezTo>
                <a:cubicBezTo>
                  <a:pt x="72241" y="240475"/>
                  <a:pt x="71252" y="243444"/>
                  <a:pt x="71252" y="249382"/>
                </a:cubicBezTo>
                <a:cubicBezTo>
                  <a:pt x="71252" y="255320"/>
                  <a:pt x="84847" y="261177"/>
                  <a:pt x="83127" y="267195"/>
                </a:cubicBezTo>
                <a:cubicBezTo>
                  <a:pt x="80885" y="275042"/>
                  <a:pt x="65314" y="284019"/>
                  <a:pt x="59376" y="290946"/>
                </a:cubicBezTo>
                <a:cubicBezTo>
                  <a:pt x="53438" y="297873"/>
                  <a:pt x="50692" y="302376"/>
                  <a:pt x="47501" y="308759"/>
                </a:cubicBezTo>
                <a:cubicBezTo>
                  <a:pt x="44702" y="314357"/>
                  <a:pt x="44362" y="320974"/>
                  <a:pt x="41563" y="326572"/>
                </a:cubicBezTo>
                <a:cubicBezTo>
                  <a:pt x="38372" y="332955"/>
                  <a:pt x="32879" y="338002"/>
                  <a:pt x="29688" y="344385"/>
                </a:cubicBezTo>
                <a:cubicBezTo>
                  <a:pt x="16043" y="371675"/>
                  <a:pt x="31226" y="354722"/>
                  <a:pt x="17813" y="368135"/>
                </a:cubicBezTo>
                <a:lnTo>
                  <a:pt x="0" y="1056904"/>
                </a:lnTo>
                <a:lnTo>
                  <a:pt x="23751" y="16150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4067944" y="3140968"/>
            <a:ext cx="1688283" cy="1415772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3200" dirty="0" smtClean="0">
                <a:solidFill>
                  <a:srgbClr val="E866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Hygiene</a:t>
            </a:r>
          </a:p>
          <a:p>
            <a:pPr algn="ctr"/>
            <a:r>
              <a:rPr lang="de-DE" sz="5400" dirty="0">
                <a:solidFill>
                  <a:srgbClr val="E866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23528" y="5589820"/>
            <a:ext cx="13244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Source: Forum Waschen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70726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forum-waschen.de/system/html/weichspu%CC%88ler-dosieren-02a095d0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0" b="24358"/>
          <a:stretch/>
        </p:blipFill>
        <p:spPr bwMode="auto">
          <a:xfrm>
            <a:off x="323528" y="1477813"/>
            <a:ext cx="8820472" cy="43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Do </a:t>
            </a:r>
            <a:r>
              <a:rPr lang="de-DE" sz="3200" dirty="0" err="1"/>
              <a:t>hygiene</a:t>
            </a:r>
            <a:r>
              <a:rPr lang="de-DE" sz="3200" dirty="0"/>
              <a:t> </a:t>
            </a:r>
            <a:r>
              <a:rPr lang="de-DE" sz="3200" dirty="0" err="1"/>
              <a:t>rinsers</a:t>
            </a:r>
            <a:r>
              <a:rPr lang="de-DE" sz="3200" dirty="0"/>
              <a:t> </a:t>
            </a:r>
            <a:r>
              <a:rPr lang="de-DE" sz="3200" dirty="0" err="1"/>
              <a:t>help</a:t>
            </a:r>
            <a:r>
              <a:rPr lang="de-DE" sz="3200" dirty="0"/>
              <a:t>?</a:t>
            </a:r>
          </a:p>
        </p:txBody>
      </p:sp>
      <p:pic>
        <p:nvPicPr>
          <p:cNvPr id="3" name="Picture 2" descr="http://us.123rf.com/400wm/400/400/broker/broker1001/broker100100028/6190384-flasche-waschmittel-oder-fabric-weichsp-ler-auf-weissen-hintergrund-isoliert-leere-beschriftung-pfad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26000"/>
                    </a14:imgEffect>
                    <a14:imgEffect>
                      <a14:colorTemperature colorTemp="6875"/>
                    </a14:imgEffect>
                    <a14:imgEffect>
                      <a14:brightnessContrast bright="1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55776" y="764704"/>
            <a:ext cx="4464496" cy="5998716"/>
          </a:xfrm>
          <a:prstGeom prst="rect">
            <a:avLst/>
          </a:prstGeom>
          <a:noFill/>
          <a:effectLst>
            <a:softEdge rad="368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ihandform 6"/>
          <p:cNvSpPr/>
          <p:nvPr/>
        </p:nvSpPr>
        <p:spPr>
          <a:xfrm>
            <a:off x="4067298" y="3022271"/>
            <a:ext cx="1448789" cy="1632857"/>
          </a:xfrm>
          <a:custGeom>
            <a:avLst/>
            <a:gdLst>
              <a:gd name="connsiteX0" fmla="*/ 53439 w 1448789"/>
              <a:gd name="connsiteY0" fmla="*/ 1615044 h 1632857"/>
              <a:gd name="connsiteX1" fmla="*/ 1264722 w 1448789"/>
              <a:gd name="connsiteY1" fmla="*/ 1632857 h 1632857"/>
              <a:gd name="connsiteX2" fmla="*/ 1395350 w 1448789"/>
              <a:gd name="connsiteY2" fmla="*/ 1300348 h 1632857"/>
              <a:gd name="connsiteX3" fmla="*/ 1448789 w 1448789"/>
              <a:gd name="connsiteY3" fmla="*/ 1009403 h 1632857"/>
              <a:gd name="connsiteX4" fmla="*/ 1324098 w 1448789"/>
              <a:gd name="connsiteY4" fmla="*/ 65314 h 1632857"/>
              <a:gd name="connsiteX5" fmla="*/ 540327 w 1448789"/>
              <a:gd name="connsiteY5" fmla="*/ 0 h 1632857"/>
              <a:gd name="connsiteX6" fmla="*/ 540327 w 1448789"/>
              <a:gd name="connsiteY6" fmla="*/ 0 h 1632857"/>
              <a:gd name="connsiteX7" fmla="*/ 463137 w 1448789"/>
              <a:gd name="connsiteY7" fmla="*/ 11875 h 1632857"/>
              <a:gd name="connsiteX8" fmla="*/ 427511 w 1448789"/>
              <a:gd name="connsiteY8" fmla="*/ 23751 h 1632857"/>
              <a:gd name="connsiteX9" fmla="*/ 344384 w 1448789"/>
              <a:gd name="connsiteY9" fmla="*/ 29688 h 1632857"/>
              <a:gd name="connsiteX10" fmla="*/ 314696 w 1448789"/>
              <a:gd name="connsiteY10" fmla="*/ 35626 h 1632857"/>
              <a:gd name="connsiteX11" fmla="*/ 279070 w 1448789"/>
              <a:gd name="connsiteY11" fmla="*/ 47501 h 1632857"/>
              <a:gd name="connsiteX12" fmla="*/ 255319 w 1448789"/>
              <a:gd name="connsiteY12" fmla="*/ 53439 h 1632857"/>
              <a:gd name="connsiteX13" fmla="*/ 219693 w 1448789"/>
              <a:gd name="connsiteY13" fmla="*/ 65314 h 1632857"/>
              <a:gd name="connsiteX14" fmla="*/ 190005 w 1448789"/>
              <a:gd name="connsiteY14" fmla="*/ 83127 h 1632857"/>
              <a:gd name="connsiteX15" fmla="*/ 142504 w 1448789"/>
              <a:gd name="connsiteY15" fmla="*/ 142504 h 1632857"/>
              <a:gd name="connsiteX16" fmla="*/ 106878 w 1448789"/>
              <a:gd name="connsiteY16" fmla="*/ 195943 h 1632857"/>
              <a:gd name="connsiteX17" fmla="*/ 83127 w 1448789"/>
              <a:gd name="connsiteY17" fmla="*/ 231569 h 1632857"/>
              <a:gd name="connsiteX18" fmla="*/ 71252 w 1448789"/>
              <a:gd name="connsiteY18" fmla="*/ 249382 h 1632857"/>
              <a:gd name="connsiteX19" fmla="*/ 65314 w 1448789"/>
              <a:gd name="connsiteY19" fmla="*/ 267195 h 1632857"/>
              <a:gd name="connsiteX20" fmla="*/ 59376 w 1448789"/>
              <a:gd name="connsiteY20" fmla="*/ 290946 h 1632857"/>
              <a:gd name="connsiteX21" fmla="*/ 47501 w 1448789"/>
              <a:gd name="connsiteY21" fmla="*/ 308759 h 1632857"/>
              <a:gd name="connsiteX22" fmla="*/ 41563 w 1448789"/>
              <a:gd name="connsiteY22" fmla="*/ 326572 h 1632857"/>
              <a:gd name="connsiteX23" fmla="*/ 29688 w 1448789"/>
              <a:gd name="connsiteY23" fmla="*/ 344385 h 1632857"/>
              <a:gd name="connsiteX24" fmla="*/ 17813 w 1448789"/>
              <a:gd name="connsiteY24" fmla="*/ 368135 h 1632857"/>
              <a:gd name="connsiteX25" fmla="*/ 0 w 1448789"/>
              <a:gd name="connsiteY25" fmla="*/ 1056904 h 1632857"/>
              <a:gd name="connsiteX26" fmla="*/ 53439 w 1448789"/>
              <a:gd name="connsiteY26" fmla="*/ 1615044 h 1632857"/>
              <a:gd name="connsiteX0" fmla="*/ 23751 w 1448789"/>
              <a:gd name="connsiteY0" fmla="*/ 1615044 h 1632857"/>
              <a:gd name="connsiteX1" fmla="*/ 1264722 w 1448789"/>
              <a:gd name="connsiteY1" fmla="*/ 1632857 h 1632857"/>
              <a:gd name="connsiteX2" fmla="*/ 1395350 w 1448789"/>
              <a:gd name="connsiteY2" fmla="*/ 1300348 h 1632857"/>
              <a:gd name="connsiteX3" fmla="*/ 1448789 w 1448789"/>
              <a:gd name="connsiteY3" fmla="*/ 1009403 h 1632857"/>
              <a:gd name="connsiteX4" fmla="*/ 1324098 w 1448789"/>
              <a:gd name="connsiteY4" fmla="*/ 65314 h 1632857"/>
              <a:gd name="connsiteX5" fmla="*/ 540327 w 1448789"/>
              <a:gd name="connsiteY5" fmla="*/ 0 h 1632857"/>
              <a:gd name="connsiteX6" fmla="*/ 540327 w 1448789"/>
              <a:gd name="connsiteY6" fmla="*/ 0 h 1632857"/>
              <a:gd name="connsiteX7" fmla="*/ 463137 w 1448789"/>
              <a:gd name="connsiteY7" fmla="*/ 11875 h 1632857"/>
              <a:gd name="connsiteX8" fmla="*/ 427511 w 1448789"/>
              <a:gd name="connsiteY8" fmla="*/ 23751 h 1632857"/>
              <a:gd name="connsiteX9" fmla="*/ 344384 w 1448789"/>
              <a:gd name="connsiteY9" fmla="*/ 29688 h 1632857"/>
              <a:gd name="connsiteX10" fmla="*/ 314696 w 1448789"/>
              <a:gd name="connsiteY10" fmla="*/ 35626 h 1632857"/>
              <a:gd name="connsiteX11" fmla="*/ 279070 w 1448789"/>
              <a:gd name="connsiteY11" fmla="*/ 47501 h 1632857"/>
              <a:gd name="connsiteX12" fmla="*/ 255319 w 1448789"/>
              <a:gd name="connsiteY12" fmla="*/ 53439 h 1632857"/>
              <a:gd name="connsiteX13" fmla="*/ 219693 w 1448789"/>
              <a:gd name="connsiteY13" fmla="*/ 65314 h 1632857"/>
              <a:gd name="connsiteX14" fmla="*/ 190005 w 1448789"/>
              <a:gd name="connsiteY14" fmla="*/ 83127 h 1632857"/>
              <a:gd name="connsiteX15" fmla="*/ 142504 w 1448789"/>
              <a:gd name="connsiteY15" fmla="*/ 142504 h 1632857"/>
              <a:gd name="connsiteX16" fmla="*/ 106878 w 1448789"/>
              <a:gd name="connsiteY16" fmla="*/ 195943 h 1632857"/>
              <a:gd name="connsiteX17" fmla="*/ 83127 w 1448789"/>
              <a:gd name="connsiteY17" fmla="*/ 231569 h 1632857"/>
              <a:gd name="connsiteX18" fmla="*/ 71252 w 1448789"/>
              <a:gd name="connsiteY18" fmla="*/ 249382 h 1632857"/>
              <a:gd name="connsiteX19" fmla="*/ 65314 w 1448789"/>
              <a:gd name="connsiteY19" fmla="*/ 267195 h 1632857"/>
              <a:gd name="connsiteX20" fmla="*/ 59376 w 1448789"/>
              <a:gd name="connsiteY20" fmla="*/ 290946 h 1632857"/>
              <a:gd name="connsiteX21" fmla="*/ 47501 w 1448789"/>
              <a:gd name="connsiteY21" fmla="*/ 308759 h 1632857"/>
              <a:gd name="connsiteX22" fmla="*/ 41563 w 1448789"/>
              <a:gd name="connsiteY22" fmla="*/ 326572 h 1632857"/>
              <a:gd name="connsiteX23" fmla="*/ 29688 w 1448789"/>
              <a:gd name="connsiteY23" fmla="*/ 344385 h 1632857"/>
              <a:gd name="connsiteX24" fmla="*/ 17813 w 1448789"/>
              <a:gd name="connsiteY24" fmla="*/ 368135 h 1632857"/>
              <a:gd name="connsiteX25" fmla="*/ 0 w 1448789"/>
              <a:gd name="connsiteY25" fmla="*/ 1056904 h 1632857"/>
              <a:gd name="connsiteX26" fmla="*/ 23751 w 1448789"/>
              <a:gd name="connsiteY26" fmla="*/ 1615044 h 1632857"/>
              <a:gd name="connsiteX0" fmla="*/ 23751 w 1448789"/>
              <a:gd name="connsiteY0" fmla="*/ 1615044 h 1632857"/>
              <a:gd name="connsiteX1" fmla="*/ 1264722 w 1448789"/>
              <a:gd name="connsiteY1" fmla="*/ 1632857 h 1632857"/>
              <a:gd name="connsiteX2" fmla="*/ 1395350 w 1448789"/>
              <a:gd name="connsiteY2" fmla="*/ 1300348 h 1632857"/>
              <a:gd name="connsiteX3" fmla="*/ 1448789 w 1448789"/>
              <a:gd name="connsiteY3" fmla="*/ 1009403 h 1632857"/>
              <a:gd name="connsiteX4" fmla="*/ 1324098 w 1448789"/>
              <a:gd name="connsiteY4" fmla="*/ 65314 h 1632857"/>
              <a:gd name="connsiteX5" fmla="*/ 540327 w 1448789"/>
              <a:gd name="connsiteY5" fmla="*/ 0 h 1632857"/>
              <a:gd name="connsiteX6" fmla="*/ 540327 w 1448789"/>
              <a:gd name="connsiteY6" fmla="*/ 0 h 1632857"/>
              <a:gd name="connsiteX7" fmla="*/ 463137 w 1448789"/>
              <a:gd name="connsiteY7" fmla="*/ 11875 h 1632857"/>
              <a:gd name="connsiteX8" fmla="*/ 427511 w 1448789"/>
              <a:gd name="connsiteY8" fmla="*/ 23751 h 1632857"/>
              <a:gd name="connsiteX9" fmla="*/ 344384 w 1448789"/>
              <a:gd name="connsiteY9" fmla="*/ 29688 h 1632857"/>
              <a:gd name="connsiteX10" fmla="*/ 314696 w 1448789"/>
              <a:gd name="connsiteY10" fmla="*/ 35626 h 1632857"/>
              <a:gd name="connsiteX11" fmla="*/ 279070 w 1448789"/>
              <a:gd name="connsiteY11" fmla="*/ 47501 h 1632857"/>
              <a:gd name="connsiteX12" fmla="*/ 255319 w 1448789"/>
              <a:gd name="connsiteY12" fmla="*/ 53439 h 1632857"/>
              <a:gd name="connsiteX13" fmla="*/ 219693 w 1448789"/>
              <a:gd name="connsiteY13" fmla="*/ 65314 h 1632857"/>
              <a:gd name="connsiteX14" fmla="*/ 190005 w 1448789"/>
              <a:gd name="connsiteY14" fmla="*/ 100940 h 1632857"/>
              <a:gd name="connsiteX15" fmla="*/ 142504 w 1448789"/>
              <a:gd name="connsiteY15" fmla="*/ 142504 h 1632857"/>
              <a:gd name="connsiteX16" fmla="*/ 106878 w 1448789"/>
              <a:gd name="connsiteY16" fmla="*/ 195943 h 1632857"/>
              <a:gd name="connsiteX17" fmla="*/ 83127 w 1448789"/>
              <a:gd name="connsiteY17" fmla="*/ 231569 h 1632857"/>
              <a:gd name="connsiteX18" fmla="*/ 71252 w 1448789"/>
              <a:gd name="connsiteY18" fmla="*/ 249382 h 1632857"/>
              <a:gd name="connsiteX19" fmla="*/ 65314 w 1448789"/>
              <a:gd name="connsiteY19" fmla="*/ 267195 h 1632857"/>
              <a:gd name="connsiteX20" fmla="*/ 59376 w 1448789"/>
              <a:gd name="connsiteY20" fmla="*/ 290946 h 1632857"/>
              <a:gd name="connsiteX21" fmla="*/ 47501 w 1448789"/>
              <a:gd name="connsiteY21" fmla="*/ 308759 h 1632857"/>
              <a:gd name="connsiteX22" fmla="*/ 41563 w 1448789"/>
              <a:gd name="connsiteY22" fmla="*/ 326572 h 1632857"/>
              <a:gd name="connsiteX23" fmla="*/ 29688 w 1448789"/>
              <a:gd name="connsiteY23" fmla="*/ 344385 h 1632857"/>
              <a:gd name="connsiteX24" fmla="*/ 17813 w 1448789"/>
              <a:gd name="connsiteY24" fmla="*/ 368135 h 1632857"/>
              <a:gd name="connsiteX25" fmla="*/ 0 w 1448789"/>
              <a:gd name="connsiteY25" fmla="*/ 1056904 h 1632857"/>
              <a:gd name="connsiteX26" fmla="*/ 23751 w 1448789"/>
              <a:gd name="connsiteY26" fmla="*/ 1615044 h 1632857"/>
              <a:gd name="connsiteX0" fmla="*/ 23751 w 1448789"/>
              <a:gd name="connsiteY0" fmla="*/ 1615044 h 1632857"/>
              <a:gd name="connsiteX1" fmla="*/ 1264722 w 1448789"/>
              <a:gd name="connsiteY1" fmla="*/ 1632857 h 1632857"/>
              <a:gd name="connsiteX2" fmla="*/ 1395350 w 1448789"/>
              <a:gd name="connsiteY2" fmla="*/ 1300348 h 1632857"/>
              <a:gd name="connsiteX3" fmla="*/ 1448789 w 1448789"/>
              <a:gd name="connsiteY3" fmla="*/ 1009403 h 1632857"/>
              <a:gd name="connsiteX4" fmla="*/ 1324098 w 1448789"/>
              <a:gd name="connsiteY4" fmla="*/ 65314 h 1632857"/>
              <a:gd name="connsiteX5" fmla="*/ 540327 w 1448789"/>
              <a:gd name="connsiteY5" fmla="*/ 0 h 1632857"/>
              <a:gd name="connsiteX6" fmla="*/ 540327 w 1448789"/>
              <a:gd name="connsiteY6" fmla="*/ 0 h 1632857"/>
              <a:gd name="connsiteX7" fmla="*/ 463137 w 1448789"/>
              <a:gd name="connsiteY7" fmla="*/ 11875 h 1632857"/>
              <a:gd name="connsiteX8" fmla="*/ 427511 w 1448789"/>
              <a:gd name="connsiteY8" fmla="*/ 23751 h 1632857"/>
              <a:gd name="connsiteX9" fmla="*/ 344384 w 1448789"/>
              <a:gd name="connsiteY9" fmla="*/ 29688 h 1632857"/>
              <a:gd name="connsiteX10" fmla="*/ 314696 w 1448789"/>
              <a:gd name="connsiteY10" fmla="*/ 35626 h 1632857"/>
              <a:gd name="connsiteX11" fmla="*/ 279070 w 1448789"/>
              <a:gd name="connsiteY11" fmla="*/ 47501 h 1632857"/>
              <a:gd name="connsiteX12" fmla="*/ 255319 w 1448789"/>
              <a:gd name="connsiteY12" fmla="*/ 53439 h 1632857"/>
              <a:gd name="connsiteX13" fmla="*/ 219693 w 1448789"/>
              <a:gd name="connsiteY13" fmla="*/ 65314 h 1632857"/>
              <a:gd name="connsiteX14" fmla="*/ 190005 w 1448789"/>
              <a:gd name="connsiteY14" fmla="*/ 100940 h 1632857"/>
              <a:gd name="connsiteX15" fmla="*/ 166254 w 1448789"/>
              <a:gd name="connsiteY15" fmla="*/ 148442 h 1632857"/>
              <a:gd name="connsiteX16" fmla="*/ 106878 w 1448789"/>
              <a:gd name="connsiteY16" fmla="*/ 195943 h 1632857"/>
              <a:gd name="connsiteX17" fmla="*/ 83127 w 1448789"/>
              <a:gd name="connsiteY17" fmla="*/ 231569 h 1632857"/>
              <a:gd name="connsiteX18" fmla="*/ 71252 w 1448789"/>
              <a:gd name="connsiteY18" fmla="*/ 249382 h 1632857"/>
              <a:gd name="connsiteX19" fmla="*/ 65314 w 1448789"/>
              <a:gd name="connsiteY19" fmla="*/ 267195 h 1632857"/>
              <a:gd name="connsiteX20" fmla="*/ 59376 w 1448789"/>
              <a:gd name="connsiteY20" fmla="*/ 290946 h 1632857"/>
              <a:gd name="connsiteX21" fmla="*/ 47501 w 1448789"/>
              <a:gd name="connsiteY21" fmla="*/ 308759 h 1632857"/>
              <a:gd name="connsiteX22" fmla="*/ 41563 w 1448789"/>
              <a:gd name="connsiteY22" fmla="*/ 326572 h 1632857"/>
              <a:gd name="connsiteX23" fmla="*/ 29688 w 1448789"/>
              <a:gd name="connsiteY23" fmla="*/ 344385 h 1632857"/>
              <a:gd name="connsiteX24" fmla="*/ 17813 w 1448789"/>
              <a:gd name="connsiteY24" fmla="*/ 368135 h 1632857"/>
              <a:gd name="connsiteX25" fmla="*/ 0 w 1448789"/>
              <a:gd name="connsiteY25" fmla="*/ 1056904 h 1632857"/>
              <a:gd name="connsiteX26" fmla="*/ 23751 w 1448789"/>
              <a:gd name="connsiteY26" fmla="*/ 1615044 h 1632857"/>
              <a:gd name="connsiteX0" fmla="*/ 23751 w 1448789"/>
              <a:gd name="connsiteY0" fmla="*/ 1615044 h 1632857"/>
              <a:gd name="connsiteX1" fmla="*/ 1264722 w 1448789"/>
              <a:gd name="connsiteY1" fmla="*/ 1632857 h 1632857"/>
              <a:gd name="connsiteX2" fmla="*/ 1395350 w 1448789"/>
              <a:gd name="connsiteY2" fmla="*/ 1300348 h 1632857"/>
              <a:gd name="connsiteX3" fmla="*/ 1448789 w 1448789"/>
              <a:gd name="connsiteY3" fmla="*/ 1009403 h 1632857"/>
              <a:gd name="connsiteX4" fmla="*/ 1324098 w 1448789"/>
              <a:gd name="connsiteY4" fmla="*/ 65314 h 1632857"/>
              <a:gd name="connsiteX5" fmla="*/ 540327 w 1448789"/>
              <a:gd name="connsiteY5" fmla="*/ 0 h 1632857"/>
              <a:gd name="connsiteX6" fmla="*/ 540327 w 1448789"/>
              <a:gd name="connsiteY6" fmla="*/ 0 h 1632857"/>
              <a:gd name="connsiteX7" fmla="*/ 463137 w 1448789"/>
              <a:gd name="connsiteY7" fmla="*/ 11875 h 1632857"/>
              <a:gd name="connsiteX8" fmla="*/ 427511 w 1448789"/>
              <a:gd name="connsiteY8" fmla="*/ 23751 h 1632857"/>
              <a:gd name="connsiteX9" fmla="*/ 344384 w 1448789"/>
              <a:gd name="connsiteY9" fmla="*/ 29688 h 1632857"/>
              <a:gd name="connsiteX10" fmla="*/ 314696 w 1448789"/>
              <a:gd name="connsiteY10" fmla="*/ 35626 h 1632857"/>
              <a:gd name="connsiteX11" fmla="*/ 279070 w 1448789"/>
              <a:gd name="connsiteY11" fmla="*/ 47501 h 1632857"/>
              <a:gd name="connsiteX12" fmla="*/ 255319 w 1448789"/>
              <a:gd name="connsiteY12" fmla="*/ 53439 h 1632857"/>
              <a:gd name="connsiteX13" fmla="*/ 219693 w 1448789"/>
              <a:gd name="connsiteY13" fmla="*/ 65314 h 1632857"/>
              <a:gd name="connsiteX14" fmla="*/ 190005 w 1448789"/>
              <a:gd name="connsiteY14" fmla="*/ 100940 h 1632857"/>
              <a:gd name="connsiteX15" fmla="*/ 166254 w 1448789"/>
              <a:gd name="connsiteY15" fmla="*/ 148442 h 1632857"/>
              <a:gd name="connsiteX16" fmla="*/ 136567 w 1448789"/>
              <a:gd name="connsiteY16" fmla="*/ 195943 h 1632857"/>
              <a:gd name="connsiteX17" fmla="*/ 83127 w 1448789"/>
              <a:gd name="connsiteY17" fmla="*/ 231569 h 1632857"/>
              <a:gd name="connsiteX18" fmla="*/ 71252 w 1448789"/>
              <a:gd name="connsiteY18" fmla="*/ 249382 h 1632857"/>
              <a:gd name="connsiteX19" fmla="*/ 65314 w 1448789"/>
              <a:gd name="connsiteY19" fmla="*/ 267195 h 1632857"/>
              <a:gd name="connsiteX20" fmla="*/ 59376 w 1448789"/>
              <a:gd name="connsiteY20" fmla="*/ 290946 h 1632857"/>
              <a:gd name="connsiteX21" fmla="*/ 47501 w 1448789"/>
              <a:gd name="connsiteY21" fmla="*/ 308759 h 1632857"/>
              <a:gd name="connsiteX22" fmla="*/ 41563 w 1448789"/>
              <a:gd name="connsiteY22" fmla="*/ 326572 h 1632857"/>
              <a:gd name="connsiteX23" fmla="*/ 29688 w 1448789"/>
              <a:gd name="connsiteY23" fmla="*/ 344385 h 1632857"/>
              <a:gd name="connsiteX24" fmla="*/ 17813 w 1448789"/>
              <a:gd name="connsiteY24" fmla="*/ 368135 h 1632857"/>
              <a:gd name="connsiteX25" fmla="*/ 0 w 1448789"/>
              <a:gd name="connsiteY25" fmla="*/ 1056904 h 1632857"/>
              <a:gd name="connsiteX26" fmla="*/ 23751 w 1448789"/>
              <a:gd name="connsiteY26" fmla="*/ 1615044 h 1632857"/>
              <a:gd name="connsiteX0" fmla="*/ 23751 w 1448789"/>
              <a:gd name="connsiteY0" fmla="*/ 1615044 h 1632857"/>
              <a:gd name="connsiteX1" fmla="*/ 1264722 w 1448789"/>
              <a:gd name="connsiteY1" fmla="*/ 1632857 h 1632857"/>
              <a:gd name="connsiteX2" fmla="*/ 1395350 w 1448789"/>
              <a:gd name="connsiteY2" fmla="*/ 1300348 h 1632857"/>
              <a:gd name="connsiteX3" fmla="*/ 1448789 w 1448789"/>
              <a:gd name="connsiteY3" fmla="*/ 1009403 h 1632857"/>
              <a:gd name="connsiteX4" fmla="*/ 1324098 w 1448789"/>
              <a:gd name="connsiteY4" fmla="*/ 65314 h 1632857"/>
              <a:gd name="connsiteX5" fmla="*/ 540327 w 1448789"/>
              <a:gd name="connsiteY5" fmla="*/ 0 h 1632857"/>
              <a:gd name="connsiteX6" fmla="*/ 540327 w 1448789"/>
              <a:gd name="connsiteY6" fmla="*/ 0 h 1632857"/>
              <a:gd name="connsiteX7" fmla="*/ 463137 w 1448789"/>
              <a:gd name="connsiteY7" fmla="*/ 11875 h 1632857"/>
              <a:gd name="connsiteX8" fmla="*/ 427511 w 1448789"/>
              <a:gd name="connsiteY8" fmla="*/ 23751 h 1632857"/>
              <a:gd name="connsiteX9" fmla="*/ 344384 w 1448789"/>
              <a:gd name="connsiteY9" fmla="*/ 29688 h 1632857"/>
              <a:gd name="connsiteX10" fmla="*/ 314696 w 1448789"/>
              <a:gd name="connsiteY10" fmla="*/ 35626 h 1632857"/>
              <a:gd name="connsiteX11" fmla="*/ 279070 w 1448789"/>
              <a:gd name="connsiteY11" fmla="*/ 47501 h 1632857"/>
              <a:gd name="connsiteX12" fmla="*/ 255319 w 1448789"/>
              <a:gd name="connsiteY12" fmla="*/ 53439 h 1632857"/>
              <a:gd name="connsiteX13" fmla="*/ 219693 w 1448789"/>
              <a:gd name="connsiteY13" fmla="*/ 65314 h 1632857"/>
              <a:gd name="connsiteX14" fmla="*/ 190005 w 1448789"/>
              <a:gd name="connsiteY14" fmla="*/ 100940 h 1632857"/>
              <a:gd name="connsiteX15" fmla="*/ 166254 w 1448789"/>
              <a:gd name="connsiteY15" fmla="*/ 148442 h 1632857"/>
              <a:gd name="connsiteX16" fmla="*/ 136567 w 1448789"/>
              <a:gd name="connsiteY16" fmla="*/ 195943 h 1632857"/>
              <a:gd name="connsiteX17" fmla="*/ 83127 w 1448789"/>
              <a:gd name="connsiteY17" fmla="*/ 231569 h 1632857"/>
              <a:gd name="connsiteX18" fmla="*/ 71252 w 1448789"/>
              <a:gd name="connsiteY18" fmla="*/ 249382 h 1632857"/>
              <a:gd name="connsiteX19" fmla="*/ 83127 w 1448789"/>
              <a:gd name="connsiteY19" fmla="*/ 267195 h 1632857"/>
              <a:gd name="connsiteX20" fmla="*/ 59376 w 1448789"/>
              <a:gd name="connsiteY20" fmla="*/ 290946 h 1632857"/>
              <a:gd name="connsiteX21" fmla="*/ 47501 w 1448789"/>
              <a:gd name="connsiteY21" fmla="*/ 308759 h 1632857"/>
              <a:gd name="connsiteX22" fmla="*/ 41563 w 1448789"/>
              <a:gd name="connsiteY22" fmla="*/ 326572 h 1632857"/>
              <a:gd name="connsiteX23" fmla="*/ 29688 w 1448789"/>
              <a:gd name="connsiteY23" fmla="*/ 344385 h 1632857"/>
              <a:gd name="connsiteX24" fmla="*/ 17813 w 1448789"/>
              <a:gd name="connsiteY24" fmla="*/ 368135 h 1632857"/>
              <a:gd name="connsiteX25" fmla="*/ 0 w 1448789"/>
              <a:gd name="connsiteY25" fmla="*/ 1056904 h 1632857"/>
              <a:gd name="connsiteX26" fmla="*/ 23751 w 1448789"/>
              <a:gd name="connsiteY26" fmla="*/ 1615044 h 163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48789" h="1632857">
                <a:moveTo>
                  <a:pt x="23751" y="1615044"/>
                </a:moveTo>
                <a:lnTo>
                  <a:pt x="1264722" y="1632857"/>
                </a:lnTo>
                <a:lnTo>
                  <a:pt x="1395350" y="1300348"/>
                </a:lnTo>
                <a:lnTo>
                  <a:pt x="1448789" y="1009403"/>
                </a:lnTo>
                <a:lnTo>
                  <a:pt x="1324098" y="65314"/>
                </a:lnTo>
                <a:lnTo>
                  <a:pt x="540327" y="0"/>
                </a:lnTo>
                <a:lnTo>
                  <a:pt x="540327" y="0"/>
                </a:lnTo>
                <a:cubicBezTo>
                  <a:pt x="502709" y="4180"/>
                  <a:pt x="493379" y="2802"/>
                  <a:pt x="463137" y="11875"/>
                </a:cubicBezTo>
                <a:cubicBezTo>
                  <a:pt x="451147" y="15472"/>
                  <a:pt x="439997" y="22859"/>
                  <a:pt x="427511" y="23751"/>
                </a:cubicBezTo>
                <a:lnTo>
                  <a:pt x="344384" y="29688"/>
                </a:lnTo>
                <a:cubicBezTo>
                  <a:pt x="334488" y="31667"/>
                  <a:pt x="324432" y="32971"/>
                  <a:pt x="314696" y="35626"/>
                </a:cubicBezTo>
                <a:cubicBezTo>
                  <a:pt x="302619" y="38920"/>
                  <a:pt x="291214" y="44465"/>
                  <a:pt x="279070" y="47501"/>
                </a:cubicBezTo>
                <a:cubicBezTo>
                  <a:pt x="271153" y="49480"/>
                  <a:pt x="263136" y="51094"/>
                  <a:pt x="255319" y="53439"/>
                </a:cubicBezTo>
                <a:cubicBezTo>
                  <a:pt x="243329" y="57036"/>
                  <a:pt x="230579" y="57397"/>
                  <a:pt x="219693" y="65314"/>
                </a:cubicBezTo>
                <a:cubicBezTo>
                  <a:pt x="208807" y="73231"/>
                  <a:pt x="198911" y="87085"/>
                  <a:pt x="190005" y="100940"/>
                </a:cubicBezTo>
                <a:cubicBezTo>
                  <a:pt x="181099" y="114795"/>
                  <a:pt x="175160" y="132608"/>
                  <a:pt x="166254" y="148442"/>
                </a:cubicBezTo>
                <a:cubicBezTo>
                  <a:pt x="157348" y="164276"/>
                  <a:pt x="150421" y="182089"/>
                  <a:pt x="136567" y="195943"/>
                </a:cubicBezTo>
                <a:cubicBezTo>
                  <a:pt x="122713" y="209797"/>
                  <a:pt x="94013" y="222663"/>
                  <a:pt x="83127" y="231569"/>
                </a:cubicBezTo>
                <a:cubicBezTo>
                  <a:pt x="72241" y="240475"/>
                  <a:pt x="71252" y="243444"/>
                  <a:pt x="71252" y="249382"/>
                </a:cubicBezTo>
                <a:cubicBezTo>
                  <a:pt x="71252" y="255320"/>
                  <a:pt x="84847" y="261177"/>
                  <a:pt x="83127" y="267195"/>
                </a:cubicBezTo>
                <a:cubicBezTo>
                  <a:pt x="80885" y="275042"/>
                  <a:pt x="65314" y="284019"/>
                  <a:pt x="59376" y="290946"/>
                </a:cubicBezTo>
                <a:cubicBezTo>
                  <a:pt x="53438" y="297873"/>
                  <a:pt x="50692" y="302376"/>
                  <a:pt x="47501" y="308759"/>
                </a:cubicBezTo>
                <a:cubicBezTo>
                  <a:pt x="44702" y="314357"/>
                  <a:pt x="44362" y="320974"/>
                  <a:pt x="41563" y="326572"/>
                </a:cubicBezTo>
                <a:cubicBezTo>
                  <a:pt x="38372" y="332955"/>
                  <a:pt x="32879" y="338002"/>
                  <a:pt x="29688" y="344385"/>
                </a:cubicBezTo>
                <a:cubicBezTo>
                  <a:pt x="16043" y="371675"/>
                  <a:pt x="31226" y="354722"/>
                  <a:pt x="17813" y="368135"/>
                </a:cubicBezTo>
                <a:lnTo>
                  <a:pt x="0" y="1056904"/>
                </a:lnTo>
                <a:lnTo>
                  <a:pt x="23751" y="16150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503548" y="2708920"/>
            <a:ext cx="8136904" cy="165618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200000"/>
              </a:lnSpc>
            </a:pPr>
            <a:r>
              <a:rPr lang="de-DE" sz="2800" b="1" dirty="0" smtClean="0">
                <a:solidFill>
                  <a:srgbClr val="0070C0"/>
                </a:solidFill>
              </a:rPr>
              <a:t>Claim: Kill 99,9(99)% </a:t>
            </a:r>
            <a:r>
              <a:rPr lang="de-DE" sz="2800" b="1" dirty="0" err="1" smtClean="0">
                <a:solidFill>
                  <a:srgbClr val="0070C0"/>
                </a:solidFill>
              </a:rPr>
              <a:t>of</a:t>
            </a:r>
            <a:r>
              <a:rPr lang="de-DE" sz="2800" b="1" dirty="0" smtClean="0">
                <a:solidFill>
                  <a:srgbClr val="0070C0"/>
                </a:solidFill>
              </a:rPr>
              <a:t> </a:t>
            </a:r>
            <a:r>
              <a:rPr lang="de-DE" sz="2800" b="1" dirty="0" err="1" smtClean="0">
                <a:solidFill>
                  <a:srgbClr val="0070C0"/>
                </a:solidFill>
              </a:rPr>
              <a:t>germs</a:t>
            </a:r>
            <a:endParaRPr lang="de-DE" sz="2800" b="1" dirty="0">
              <a:solidFill>
                <a:srgbClr val="0070C0"/>
              </a:solidFill>
            </a:endParaRPr>
          </a:p>
          <a:p>
            <a:pPr algn="ctr"/>
            <a:r>
              <a:rPr lang="de-DE" sz="2800" b="1" dirty="0" err="1" smtClean="0">
                <a:solidFill>
                  <a:srgbClr val="0070C0"/>
                </a:solidFill>
              </a:rPr>
              <a:t>Substantiated</a:t>
            </a:r>
            <a:r>
              <a:rPr lang="de-DE" sz="2800" b="1" dirty="0" smtClean="0">
                <a:solidFill>
                  <a:srgbClr val="0070C0"/>
                </a:solidFill>
              </a:rPr>
              <a:t> via </a:t>
            </a:r>
            <a:r>
              <a:rPr lang="de-DE" sz="2800" b="1" dirty="0" err="1" smtClean="0">
                <a:solidFill>
                  <a:srgbClr val="0070C0"/>
                </a:solidFill>
              </a:rPr>
              <a:t>suspension</a:t>
            </a:r>
            <a:r>
              <a:rPr lang="de-DE" sz="2800" b="1" dirty="0" smtClean="0">
                <a:solidFill>
                  <a:srgbClr val="0070C0"/>
                </a:solidFill>
              </a:rPr>
              <a:t> </a:t>
            </a:r>
            <a:r>
              <a:rPr lang="de-DE" sz="2800" b="1" dirty="0" err="1" smtClean="0">
                <a:solidFill>
                  <a:srgbClr val="0070C0"/>
                </a:solidFill>
              </a:rPr>
              <a:t>tests</a:t>
            </a:r>
            <a:endParaRPr lang="de-DE" sz="2800" b="1" dirty="0">
              <a:solidFill>
                <a:srgbClr val="0070C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23528" y="5589820"/>
            <a:ext cx="13244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Source: Forum Waschen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5948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6" name="Rectangle 4"/>
          <p:cNvSpPr>
            <a:spLocks noGrp="1" noChangeArrowheads="1"/>
          </p:cNvSpPr>
          <p:nvPr>
            <p:ph type="title"/>
          </p:nvPr>
        </p:nvSpPr>
        <p:spPr>
          <a:xfrm>
            <a:off x="35496" y="193770"/>
            <a:ext cx="9088368" cy="642942"/>
          </a:xfrm>
        </p:spPr>
        <p:txBody>
          <a:bodyPr/>
          <a:lstStyle/>
          <a:p>
            <a:pPr algn="ctr"/>
            <a:r>
              <a:rPr lang="en-GB" sz="3200" dirty="0" smtClean="0">
                <a:solidFill>
                  <a:srgbClr val="0070C0"/>
                </a:solidFill>
              </a:rPr>
              <a:t>Household-associated infections</a:t>
            </a:r>
            <a:endParaRPr lang="en-GB" sz="3200" dirty="0">
              <a:solidFill>
                <a:srgbClr val="0070C0"/>
              </a:solidFill>
            </a:endParaRP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65884"/>
              </p:ext>
            </p:extLst>
          </p:nvPr>
        </p:nvGraphicFramePr>
        <p:xfrm>
          <a:off x="2145629" y="1320374"/>
          <a:ext cx="6840760" cy="5094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7504" y="6435907"/>
            <a:ext cx="35060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 dirty="0" smtClean="0"/>
              <a:t>Krause </a:t>
            </a:r>
            <a:r>
              <a:rPr lang="en-GB" sz="1400" i="1" dirty="0" smtClean="0"/>
              <a:t>et al</a:t>
            </a:r>
            <a:r>
              <a:rPr lang="en-GB" sz="1400" dirty="0" smtClean="0"/>
              <a:t>.: </a:t>
            </a:r>
            <a:r>
              <a:rPr lang="en-GB" sz="1400" dirty="0" err="1" smtClean="0"/>
              <a:t>Emerg</a:t>
            </a:r>
            <a:r>
              <a:rPr lang="en-GB" sz="1400" dirty="0" smtClean="0"/>
              <a:t> </a:t>
            </a:r>
            <a:r>
              <a:rPr lang="en-GB" sz="1400" dirty="0" err="1" smtClean="0"/>
              <a:t>Inf</a:t>
            </a:r>
            <a:r>
              <a:rPr lang="en-GB" sz="1400" dirty="0" smtClean="0"/>
              <a:t> Dis 13(10) (2007)</a:t>
            </a:r>
            <a:endParaRPr lang="en-GB" sz="1400" dirty="0"/>
          </a:p>
        </p:txBody>
      </p:sp>
      <p:pic>
        <p:nvPicPr>
          <p:cNvPr id="4100" name="Picture 4" descr="C:\Users\DB\AppData\Local\Microsoft\Windows\Temporary Internet Files\Content.IE5\CU6YRR3Y\MP900399657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512" y="1124744"/>
            <a:ext cx="214562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05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93770"/>
            <a:ext cx="8075240" cy="642942"/>
          </a:xfrm>
        </p:spPr>
        <p:txBody>
          <a:bodyPr/>
          <a:lstStyle/>
          <a:p>
            <a:pPr algn="ctr"/>
            <a:r>
              <a:rPr lang="de-DE" sz="3200" dirty="0" err="1" smtClean="0"/>
              <a:t>Efficacy</a:t>
            </a:r>
            <a:r>
              <a:rPr lang="de-DE" sz="3200" dirty="0" smtClean="0"/>
              <a:t> in </a:t>
            </a:r>
            <a:r>
              <a:rPr lang="de-DE" sz="3200" dirty="0" err="1" smtClean="0"/>
              <a:t>the</a:t>
            </a:r>
            <a:r>
              <a:rPr lang="de-DE" sz="3200" dirty="0" smtClean="0"/>
              <a:t> </a:t>
            </a:r>
            <a:r>
              <a:rPr lang="de-DE" sz="3200" dirty="0" err="1" smtClean="0"/>
              <a:t>washing</a:t>
            </a:r>
            <a:r>
              <a:rPr lang="de-DE" sz="3200" dirty="0" smtClean="0"/>
              <a:t> </a:t>
            </a:r>
            <a:r>
              <a:rPr lang="de-DE" sz="3200" dirty="0" err="1" smtClean="0"/>
              <a:t>machine</a:t>
            </a:r>
            <a:r>
              <a:rPr lang="de-DE" sz="3200" dirty="0" smtClean="0"/>
              <a:t>?</a:t>
            </a:r>
            <a:endParaRPr lang="de-DE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2" b="7261"/>
          <a:stretch/>
        </p:blipFill>
        <p:spPr bwMode="auto">
          <a:xfrm>
            <a:off x="-99814" y="1412776"/>
            <a:ext cx="4311774" cy="428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283968" y="2047488"/>
            <a:ext cx="461055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2400" b="1" dirty="0" smtClean="0"/>
              <a:t>Additional </a:t>
            </a:r>
            <a:r>
              <a:rPr lang="de-DE" sz="2400" b="1" dirty="0" err="1" smtClean="0"/>
              <a:t>detergency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effect</a:t>
            </a:r>
            <a:endParaRPr lang="de-DE" sz="2400" b="1" dirty="0" smtClean="0"/>
          </a:p>
          <a:p>
            <a:pPr marL="285750" indent="-285750">
              <a:buFont typeface="Arial" pitchFamily="34" charset="0"/>
              <a:buChar char="•"/>
            </a:pPr>
            <a:endParaRPr lang="de-DE" sz="2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sz="2400" b="1" dirty="0" smtClean="0"/>
              <a:t>Textile </a:t>
            </a:r>
            <a:r>
              <a:rPr lang="de-DE" sz="2400" b="1" dirty="0" err="1" smtClean="0"/>
              <a:t>effect</a:t>
            </a:r>
            <a:endParaRPr lang="de-DE" sz="2400" b="1" dirty="0" smtClean="0"/>
          </a:p>
          <a:p>
            <a:pPr marL="285750" indent="-285750">
              <a:buFont typeface="Arial" pitchFamily="34" charset="0"/>
              <a:buChar char="•"/>
            </a:pPr>
            <a:endParaRPr lang="de-DE" sz="2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sz="2400" b="1" dirty="0" smtClean="0"/>
              <a:t>Different </a:t>
            </a:r>
            <a:r>
              <a:rPr lang="de-DE" sz="2400" b="1" dirty="0" err="1" smtClean="0"/>
              <a:t>germs</a:t>
            </a:r>
            <a:endParaRPr lang="de-DE" sz="2400" b="1" dirty="0"/>
          </a:p>
          <a:p>
            <a:pPr marL="285750" indent="-285750">
              <a:buFont typeface="Arial" pitchFamily="34" charset="0"/>
              <a:buChar char="•"/>
            </a:pPr>
            <a:endParaRPr lang="de-DE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sz="2400" b="1" i="1" dirty="0"/>
              <a:t>e</a:t>
            </a:r>
            <a:r>
              <a:rPr lang="de-DE" sz="2400" b="1" i="1" dirty="0" smtClean="0"/>
              <a:t>tc. </a:t>
            </a:r>
            <a:endParaRPr lang="de-DE" sz="2400" b="1" i="1" dirty="0"/>
          </a:p>
        </p:txBody>
      </p:sp>
    </p:spTree>
    <p:extLst>
      <p:ext uri="{BB962C8B-B14F-4D97-AF65-F5344CB8AC3E}">
        <p14:creationId xmlns:p14="http://schemas.microsoft.com/office/powerpoint/2010/main" val="8078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702646"/>
          </a:xfrm>
        </p:spPr>
        <p:txBody>
          <a:bodyPr/>
          <a:lstStyle/>
          <a:p>
            <a:r>
              <a:rPr lang="de-DE" sz="3200" dirty="0" err="1" smtClean="0">
                <a:solidFill>
                  <a:srgbClr val="0070C0"/>
                </a:solidFill>
              </a:rPr>
              <a:t>Powder</a:t>
            </a:r>
            <a:r>
              <a:rPr lang="de-DE" sz="3200" dirty="0" smtClean="0">
                <a:solidFill>
                  <a:srgbClr val="0070C0"/>
                </a:solidFill>
              </a:rPr>
              <a:t> </a:t>
            </a:r>
            <a:r>
              <a:rPr lang="de-DE" sz="3200" dirty="0" err="1" smtClean="0">
                <a:solidFill>
                  <a:srgbClr val="0070C0"/>
                </a:solidFill>
              </a:rPr>
              <a:t>detergent</a:t>
            </a:r>
            <a:r>
              <a:rPr lang="de-DE" sz="3200" dirty="0" smtClean="0">
                <a:solidFill>
                  <a:srgbClr val="0070C0"/>
                </a:solidFill>
              </a:rPr>
              <a:t> </a:t>
            </a:r>
            <a:r>
              <a:rPr lang="de-DE" sz="3200" dirty="0" err="1" smtClean="0">
                <a:solidFill>
                  <a:srgbClr val="0070C0"/>
                </a:solidFill>
              </a:rPr>
              <a:t>with</a:t>
            </a:r>
            <a:r>
              <a:rPr lang="de-DE" sz="3200" dirty="0" smtClean="0">
                <a:solidFill>
                  <a:srgbClr val="0070C0"/>
                </a:solidFill>
              </a:rPr>
              <a:t> </a:t>
            </a:r>
            <a:r>
              <a:rPr lang="de-DE" sz="3200" dirty="0" err="1" smtClean="0">
                <a:solidFill>
                  <a:srgbClr val="0070C0"/>
                </a:solidFill>
              </a:rPr>
              <a:t>hygiene</a:t>
            </a:r>
            <a:r>
              <a:rPr lang="de-DE" sz="3200" dirty="0" smtClean="0">
                <a:solidFill>
                  <a:srgbClr val="0070C0"/>
                </a:solidFill>
              </a:rPr>
              <a:t> </a:t>
            </a:r>
            <a:r>
              <a:rPr lang="de-DE" sz="3200" dirty="0" err="1" smtClean="0">
                <a:solidFill>
                  <a:srgbClr val="0070C0"/>
                </a:solidFill>
              </a:rPr>
              <a:t>rinser</a:t>
            </a:r>
            <a:endParaRPr lang="de-DE" sz="3200" dirty="0"/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0263759"/>
              </p:ext>
            </p:extLst>
          </p:nvPr>
        </p:nvGraphicFramePr>
        <p:xfrm>
          <a:off x="323528" y="836712"/>
          <a:ext cx="864096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6425" y="6453336"/>
            <a:ext cx="5938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Lucassen </a:t>
            </a:r>
            <a:r>
              <a:rPr lang="de-DE" i="1" dirty="0" smtClean="0"/>
              <a:t>et al.</a:t>
            </a:r>
            <a:r>
              <a:rPr lang="de-DE" dirty="0" smtClean="0"/>
              <a:t>, Tenside, </a:t>
            </a:r>
            <a:r>
              <a:rPr lang="de-DE" dirty="0" err="1" smtClean="0"/>
              <a:t>Surfactants</a:t>
            </a:r>
            <a:r>
              <a:rPr lang="de-DE" dirty="0" smtClean="0"/>
              <a:t>, </a:t>
            </a:r>
            <a:r>
              <a:rPr lang="de-DE" dirty="0" err="1" smtClean="0"/>
              <a:t>Detergents</a:t>
            </a:r>
            <a:r>
              <a:rPr lang="de-DE" dirty="0" smtClean="0"/>
              <a:t> (2013)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02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6459924"/>
            <a:ext cx="69847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err="1"/>
              <a:t>Akimitsu</a:t>
            </a:r>
            <a:r>
              <a:rPr lang="de-DE" sz="1200" dirty="0"/>
              <a:t> </a:t>
            </a:r>
            <a:r>
              <a:rPr lang="de-DE" sz="1200" dirty="0" smtClean="0"/>
              <a:t>et al.: </a:t>
            </a:r>
            <a:r>
              <a:rPr lang="de-DE" sz="1200" dirty="0" err="1" smtClean="0"/>
              <a:t>Antimicrob</a:t>
            </a:r>
            <a:r>
              <a:rPr lang="de-DE" sz="1200" dirty="0" smtClean="0"/>
              <a:t> </a:t>
            </a:r>
            <a:r>
              <a:rPr lang="de-DE" sz="1200" dirty="0" err="1"/>
              <a:t>Agents</a:t>
            </a:r>
            <a:r>
              <a:rPr lang="de-DE" sz="1200" dirty="0"/>
              <a:t> </a:t>
            </a:r>
            <a:r>
              <a:rPr lang="de-DE" sz="1200" dirty="0" err="1"/>
              <a:t>Chemother</a:t>
            </a:r>
            <a:r>
              <a:rPr lang="de-DE" sz="1200" dirty="0"/>
              <a:t> 1999;43:3042-3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6131760" cy="362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48072"/>
          </a:xfrm>
          <a:solidFill>
            <a:schemeClr val="bg1"/>
          </a:solidFill>
        </p:spPr>
        <p:txBody>
          <a:bodyPr/>
          <a:lstStyle/>
          <a:p>
            <a:r>
              <a:rPr lang="de-DE" sz="3200" b="1" dirty="0" smtClean="0">
                <a:solidFill>
                  <a:srgbClr val="0070C0"/>
                </a:solidFill>
              </a:rPr>
              <a:t>Cross </a:t>
            </a:r>
            <a:r>
              <a:rPr lang="de-DE" sz="3200" b="1" dirty="0" err="1" smtClean="0">
                <a:solidFill>
                  <a:srgbClr val="0070C0"/>
                </a:solidFill>
              </a:rPr>
              <a:t>resistance</a:t>
            </a:r>
            <a:r>
              <a:rPr lang="de-DE" sz="3200" b="1" dirty="0" smtClean="0">
                <a:solidFill>
                  <a:srgbClr val="0070C0"/>
                </a:solidFill>
              </a:rPr>
              <a:t> </a:t>
            </a:r>
            <a:r>
              <a:rPr lang="de-DE" sz="3200" b="1" dirty="0" err="1" smtClean="0">
                <a:solidFill>
                  <a:srgbClr val="0070C0"/>
                </a:solidFill>
              </a:rPr>
              <a:t>between</a:t>
            </a:r>
            <a:r>
              <a:rPr lang="de-DE" sz="3200" b="1" dirty="0" smtClean="0">
                <a:solidFill>
                  <a:srgbClr val="0070C0"/>
                </a:solidFill>
              </a:rPr>
              <a:t> </a:t>
            </a:r>
            <a:r>
              <a:rPr lang="de-DE" sz="3200" b="1" dirty="0" err="1" smtClean="0">
                <a:solidFill>
                  <a:srgbClr val="0070C0"/>
                </a:solidFill>
              </a:rPr>
              <a:t>antibiotics</a:t>
            </a:r>
            <a:r>
              <a:rPr lang="de-DE" sz="3200" b="1" dirty="0" smtClean="0">
                <a:solidFill>
                  <a:srgbClr val="0070C0"/>
                </a:solidFill>
              </a:rPr>
              <a:t> and </a:t>
            </a:r>
            <a:r>
              <a:rPr lang="de-DE" sz="3200" b="1" dirty="0" err="1" smtClean="0">
                <a:solidFill>
                  <a:srgbClr val="0070C0"/>
                </a:solidFill>
              </a:rPr>
              <a:t>biocides</a:t>
            </a:r>
            <a:endParaRPr lang="de-DE" sz="3200" b="1" dirty="0">
              <a:solidFill>
                <a:srgbClr val="0070C0"/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6804248" y="1124744"/>
            <a:ext cx="1858107" cy="4034351"/>
            <a:chOff x="6804248" y="1124744"/>
            <a:chExt cx="1858107" cy="4034351"/>
          </a:xfrm>
        </p:grpSpPr>
        <p:pic>
          <p:nvPicPr>
            <p:cNvPr id="6146" name="Picture 2" descr="https://www.brauns-heitmann-shop.de/out/pictures/master/product/1/003549(2)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04" r="27239"/>
            <a:stretch/>
          </p:blipFill>
          <p:spPr bwMode="auto">
            <a:xfrm>
              <a:off x="6804248" y="1124744"/>
              <a:ext cx="1858107" cy="40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hteck 2"/>
            <p:cNvSpPr/>
            <p:nvPr/>
          </p:nvSpPr>
          <p:spPr>
            <a:xfrm>
              <a:off x="7164288" y="2780928"/>
              <a:ext cx="648072" cy="288032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8" name="Grafik 7" descr="HSRW-Logo_300x14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26" y="6000768"/>
            <a:ext cx="164307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65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6" y="326264"/>
            <a:ext cx="8604448" cy="620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4707307" y="3518426"/>
            <a:ext cx="25922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4716016" y="4275678"/>
            <a:ext cx="25922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4716016" y="5021885"/>
            <a:ext cx="259228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4716016" y="5563113"/>
            <a:ext cx="2592288" cy="2160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48072"/>
          </a:xfrm>
          <a:solidFill>
            <a:schemeClr val="bg1"/>
          </a:solidFill>
        </p:spPr>
        <p:txBody>
          <a:bodyPr/>
          <a:lstStyle/>
          <a:p>
            <a:r>
              <a:rPr lang="de-DE" sz="3200" dirty="0" smtClean="0">
                <a:solidFill>
                  <a:srgbClr val="0070C0"/>
                </a:solidFill>
              </a:rPr>
              <a:t>Cross-</a:t>
            </a:r>
            <a:r>
              <a:rPr lang="de-DE" sz="3200" dirty="0" err="1" smtClean="0">
                <a:solidFill>
                  <a:srgbClr val="0070C0"/>
                </a:solidFill>
              </a:rPr>
              <a:t>resistance</a:t>
            </a:r>
            <a:endParaRPr lang="de-DE" sz="3200" b="1" dirty="0">
              <a:solidFill>
                <a:srgbClr val="0070C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-36512" y="6567155"/>
            <a:ext cx="5832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Lambert: Journal </a:t>
            </a:r>
            <a:r>
              <a:rPr lang="en-US" sz="1600" dirty="0"/>
              <a:t>of Applied Microbiology 2004, 97, 699–711</a:t>
            </a:r>
            <a:endParaRPr lang="de-DE" sz="1600" dirty="0"/>
          </a:p>
        </p:txBody>
      </p:sp>
      <p:sp>
        <p:nvSpPr>
          <p:cNvPr id="10" name="Rechteck 9"/>
          <p:cNvSpPr/>
          <p:nvPr/>
        </p:nvSpPr>
        <p:spPr>
          <a:xfrm>
            <a:off x="4716016" y="6309320"/>
            <a:ext cx="2592288" cy="2160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539552" y="4078270"/>
            <a:ext cx="2592288" cy="2160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539552" y="5191730"/>
            <a:ext cx="2592288" cy="2160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4716016" y="5923153"/>
            <a:ext cx="2592288" cy="2160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089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6533703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Lambert et al.: Journal </a:t>
            </a:r>
            <a:r>
              <a:rPr lang="en-US" sz="1600" dirty="0"/>
              <a:t>of Applied Microbiology 2001, 91, 972±984</a:t>
            </a:r>
            <a:endParaRPr lang="de-DE" sz="1600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48072"/>
          </a:xfrm>
          <a:solidFill>
            <a:schemeClr val="bg1"/>
          </a:solidFill>
        </p:spPr>
        <p:txBody>
          <a:bodyPr/>
          <a:lstStyle/>
          <a:p>
            <a:r>
              <a:rPr lang="de-DE" sz="3200" b="1" dirty="0" smtClean="0">
                <a:solidFill>
                  <a:srgbClr val="0070C0"/>
                </a:solidFill>
              </a:rPr>
              <a:t>Resistance </a:t>
            </a:r>
            <a:r>
              <a:rPr lang="de-DE" sz="3200" b="1" dirty="0" err="1" smtClean="0">
                <a:solidFill>
                  <a:srgbClr val="0070C0"/>
                </a:solidFill>
              </a:rPr>
              <a:t>profile</a:t>
            </a:r>
            <a:r>
              <a:rPr lang="de-DE" sz="3200" b="1" dirty="0" smtClean="0">
                <a:solidFill>
                  <a:srgbClr val="0070C0"/>
                </a:solidFill>
              </a:rPr>
              <a:t> vs. </a:t>
            </a:r>
            <a:r>
              <a:rPr lang="de-DE" sz="3200" b="1" dirty="0" err="1" smtClean="0">
                <a:solidFill>
                  <a:srgbClr val="0070C0"/>
                </a:solidFill>
              </a:rPr>
              <a:t>origin</a:t>
            </a:r>
            <a:endParaRPr lang="de-DE" sz="3200" b="1" dirty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87" y="1412774"/>
            <a:ext cx="8604448" cy="421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763688" y="5164480"/>
            <a:ext cx="378161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/>
              <a:t>TSI: Total </a:t>
            </a:r>
            <a:r>
              <a:rPr lang="de-DE" sz="2400" dirty="0" err="1" smtClean="0"/>
              <a:t>Susceptibility</a:t>
            </a:r>
            <a:r>
              <a:rPr lang="de-DE" sz="2400" dirty="0" smtClean="0"/>
              <a:t> Index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 rot="16200000">
            <a:off x="-28535" y="2487314"/>
            <a:ext cx="160262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Anzahl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023883" y="3283314"/>
            <a:ext cx="28803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Klinische Isolate</a:t>
            </a:r>
          </a:p>
        </p:txBody>
      </p:sp>
      <p:sp>
        <p:nvSpPr>
          <p:cNvPr id="7" name="Rechteck 6"/>
          <p:cNvSpPr/>
          <p:nvPr/>
        </p:nvSpPr>
        <p:spPr>
          <a:xfrm>
            <a:off x="-108520" y="980728"/>
            <a:ext cx="8784976" cy="4896544"/>
          </a:xfrm>
          <a:prstGeom prst="rect">
            <a:avLst/>
          </a:prstGeom>
          <a:blipFill dpi="0" rotWithShape="1">
            <a:blip r:embed="rId3">
              <a:alphaModFix amt="1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 descr="HSRW-Logo_300x14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26" y="6000768"/>
            <a:ext cx="164307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eck 2"/>
          <p:cNvSpPr/>
          <p:nvPr/>
        </p:nvSpPr>
        <p:spPr>
          <a:xfrm rot="16200000">
            <a:off x="134175" y="2418343"/>
            <a:ext cx="127274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# Isolates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372200" y="3287779"/>
            <a:ext cx="2232248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Clinical Isolates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5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491880" y="1402898"/>
            <a:ext cx="540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de-DE" sz="2800" dirty="0" smtClean="0"/>
              <a:t>Clinical </a:t>
            </a:r>
            <a:r>
              <a:rPr lang="de-DE" sz="2800" dirty="0" err="1" smtClean="0"/>
              <a:t>isolates</a:t>
            </a:r>
            <a:r>
              <a:rPr lang="de-DE" sz="2800" dirty="0" smtClean="0"/>
              <a:t> </a:t>
            </a:r>
            <a:r>
              <a:rPr lang="de-DE" sz="2800" dirty="0" err="1" smtClean="0"/>
              <a:t>are</a:t>
            </a:r>
            <a:r>
              <a:rPr lang="de-DE" sz="2800" dirty="0" smtClean="0"/>
              <a:t> </a:t>
            </a:r>
            <a:r>
              <a:rPr lang="de-DE" sz="2800" dirty="0" err="1" smtClean="0"/>
              <a:t>more</a:t>
            </a:r>
            <a:r>
              <a:rPr lang="de-DE" sz="2800" dirty="0" smtClean="0"/>
              <a:t> </a:t>
            </a:r>
            <a:r>
              <a:rPr lang="de-DE" sz="2800" dirty="0" err="1" smtClean="0"/>
              <a:t>resistance</a:t>
            </a:r>
            <a:r>
              <a:rPr lang="de-DE" sz="2800" dirty="0" smtClean="0"/>
              <a:t> in </a:t>
            </a:r>
            <a:r>
              <a:rPr lang="de-DE" sz="2800" dirty="0" err="1" smtClean="0"/>
              <a:t>general</a:t>
            </a:r>
            <a:endParaRPr lang="de-DE" sz="2800" dirty="0" smtClean="0"/>
          </a:p>
          <a:p>
            <a:pPr marL="342900" indent="-342900">
              <a:buFont typeface="Wingdings" pitchFamily="2" charset="2"/>
              <a:buChar char="Ø"/>
            </a:pPr>
            <a:endParaRPr lang="de-DE" sz="28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de-DE" sz="2800" dirty="0" err="1" smtClean="0"/>
              <a:t>Antibiotic</a:t>
            </a:r>
            <a:r>
              <a:rPr lang="de-DE" sz="2800" dirty="0" smtClean="0"/>
              <a:t> </a:t>
            </a:r>
            <a:r>
              <a:rPr lang="de-DE" sz="2800" dirty="0" err="1" smtClean="0"/>
              <a:t>resistance</a:t>
            </a:r>
            <a:r>
              <a:rPr lang="de-DE" sz="2800" dirty="0" smtClean="0"/>
              <a:t>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predominately</a:t>
            </a:r>
            <a:r>
              <a:rPr lang="de-DE" sz="2800" dirty="0" smtClean="0"/>
              <a:t> </a:t>
            </a:r>
            <a:r>
              <a:rPr lang="de-DE" sz="2800" dirty="0" err="1" smtClean="0"/>
              <a:t>found</a:t>
            </a:r>
            <a:r>
              <a:rPr lang="de-DE" sz="2800" dirty="0" smtClean="0"/>
              <a:t> in </a:t>
            </a:r>
            <a:r>
              <a:rPr lang="de-DE" sz="2800" dirty="0" err="1" smtClean="0"/>
              <a:t>clinical</a:t>
            </a:r>
            <a:r>
              <a:rPr lang="de-DE" sz="2800" dirty="0" smtClean="0"/>
              <a:t> </a:t>
            </a:r>
            <a:r>
              <a:rPr lang="de-DE" sz="2800" dirty="0" err="1" smtClean="0"/>
              <a:t>isolates</a:t>
            </a:r>
            <a:endParaRPr lang="de-DE" sz="2800" dirty="0" smtClean="0"/>
          </a:p>
          <a:p>
            <a:pPr marL="342900" indent="-342900">
              <a:buFont typeface="Wingdings" pitchFamily="2" charset="2"/>
              <a:buChar char="Ø"/>
            </a:pPr>
            <a:endParaRPr lang="de-DE" sz="28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de-DE" sz="2800" dirty="0" smtClean="0">
                <a:sym typeface="Wingdings" pitchFamily="2" charset="2"/>
              </a:rPr>
              <a:t>Clinical </a:t>
            </a:r>
            <a:r>
              <a:rPr lang="de-DE" sz="2800" dirty="0" err="1" smtClean="0">
                <a:sym typeface="Wingdings" pitchFamily="2" charset="2"/>
              </a:rPr>
              <a:t>environment</a:t>
            </a:r>
            <a:r>
              <a:rPr lang="de-DE" sz="2800" dirty="0" smtClean="0">
                <a:sym typeface="Wingdings" pitchFamily="2" charset="2"/>
              </a:rPr>
              <a:t> </a:t>
            </a:r>
            <a:r>
              <a:rPr lang="de-DE" sz="2800" dirty="0" err="1" smtClean="0">
                <a:sym typeface="Wingdings" pitchFamily="2" charset="2"/>
              </a:rPr>
              <a:t>fosters</a:t>
            </a:r>
            <a:r>
              <a:rPr lang="de-DE" sz="2800" dirty="0" smtClean="0">
                <a:sym typeface="Wingdings" pitchFamily="2" charset="2"/>
              </a:rPr>
              <a:t> </a:t>
            </a:r>
            <a:r>
              <a:rPr lang="de-DE" sz="2800" dirty="0" err="1" smtClean="0">
                <a:sym typeface="Wingdings" pitchFamily="2" charset="2"/>
              </a:rPr>
              <a:t>resistance</a:t>
            </a:r>
            <a:r>
              <a:rPr lang="de-DE" sz="2800" dirty="0" smtClean="0">
                <a:sym typeface="Wingdings" pitchFamily="2" charset="2"/>
              </a:rPr>
              <a:t> </a:t>
            </a:r>
            <a:endParaRPr lang="de-DE" sz="2800" dirty="0"/>
          </a:p>
        </p:txBody>
      </p:sp>
      <p:sp>
        <p:nvSpPr>
          <p:cNvPr id="4" name="Rechteck 3"/>
          <p:cNvSpPr/>
          <p:nvPr/>
        </p:nvSpPr>
        <p:spPr>
          <a:xfrm>
            <a:off x="0" y="6453336"/>
            <a:ext cx="7092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Lambert </a:t>
            </a:r>
            <a:r>
              <a:rPr lang="en-US" i="1" dirty="0" smtClean="0"/>
              <a:t>et al</a:t>
            </a:r>
            <a:r>
              <a:rPr lang="en-US" dirty="0" smtClean="0"/>
              <a:t>.: Journal </a:t>
            </a:r>
            <a:r>
              <a:rPr lang="en-US" dirty="0"/>
              <a:t>of Applied Microbiology 2001, </a:t>
            </a:r>
            <a:r>
              <a:rPr lang="en-US" dirty="0" smtClean="0"/>
              <a:t>91: 972-984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48072"/>
          </a:xfrm>
          <a:solidFill>
            <a:schemeClr val="bg1"/>
          </a:solidFill>
        </p:spPr>
        <p:txBody>
          <a:bodyPr/>
          <a:lstStyle/>
          <a:p>
            <a:r>
              <a:rPr lang="de-DE" sz="3200" b="1" dirty="0" err="1" smtClean="0">
                <a:solidFill>
                  <a:srgbClr val="0070C0"/>
                </a:solidFill>
              </a:rPr>
              <a:t>Does</a:t>
            </a:r>
            <a:r>
              <a:rPr lang="de-DE" sz="3200" b="1" dirty="0" smtClean="0">
                <a:solidFill>
                  <a:srgbClr val="0070C0"/>
                </a:solidFill>
              </a:rPr>
              <a:t> </a:t>
            </a:r>
            <a:r>
              <a:rPr lang="de-DE" sz="3200" b="1" dirty="0" err="1" smtClean="0">
                <a:solidFill>
                  <a:srgbClr val="0070C0"/>
                </a:solidFill>
              </a:rPr>
              <a:t>biocide</a:t>
            </a:r>
            <a:r>
              <a:rPr lang="de-DE" sz="3200" b="1" dirty="0" smtClean="0">
                <a:solidFill>
                  <a:srgbClr val="0070C0"/>
                </a:solidFill>
              </a:rPr>
              <a:t> </a:t>
            </a:r>
            <a:r>
              <a:rPr lang="de-DE" sz="3200" b="1" dirty="0" err="1" smtClean="0">
                <a:solidFill>
                  <a:srgbClr val="0070C0"/>
                </a:solidFill>
              </a:rPr>
              <a:t>use</a:t>
            </a:r>
            <a:r>
              <a:rPr lang="de-DE" sz="3200" b="1" dirty="0" smtClean="0">
                <a:solidFill>
                  <a:srgbClr val="0070C0"/>
                </a:solidFill>
              </a:rPr>
              <a:t> </a:t>
            </a:r>
            <a:r>
              <a:rPr lang="de-DE" sz="3200" b="1" dirty="0" err="1" smtClean="0">
                <a:solidFill>
                  <a:srgbClr val="0070C0"/>
                </a:solidFill>
              </a:rPr>
              <a:t>enhance</a:t>
            </a:r>
            <a:r>
              <a:rPr lang="de-DE" sz="3200" b="1" dirty="0" smtClean="0">
                <a:solidFill>
                  <a:srgbClr val="0070C0"/>
                </a:solidFill>
              </a:rPr>
              <a:t> </a:t>
            </a:r>
            <a:r>
              <a:rPr lang="de-DE" sz="3200" b="1" dirty="0" err="1" smtClean="0">
                <a:solidFill>
                  <a:srgbClr val="0070C0"/>
                </a:solidFill>
              </a:rPr>
              <a:t>antibiotic</a:t>
            </a:r>
            <a:r>
              <a:rPr lang="de-DE" sz="3200" b="1" dirty="0" smtClean="0">
                <a:solidFill>
                  <a:srgbClr val="0070C0"/>
                </a:solidFill>
              </a:rPr>
              <a:t> </a:t>
            </a:r>
            <a:r>
              <a:rPr lang="de-DE" sz="3200" b="1" dirty="0" err="1" smtClean="0">
                <a:solidFill>
                  <a:srgbClr val="0070C0"/>
                </a:solidFill>
              </a:rPr>
              <a:t>resistance</a:t>
            </a:r>
            <a:r>
              <a:rPr lang="de-DE" sz="3200" b="1" dirty="0" smtClean="0">
                <a:solidFill>
                  <a:srgbClr val="0070C0"/>
                </a:solidFill>
              </a:rPr>
              <a:t>?</a:t>
            </a:r>
            <a:endParaRPr lang="de-DE" sz="3200" b="1" dirty="0">
              <a:solidFill>
                <a:srgbClr val="0070C0"/>
              </a:solidFill>
            </a:endParaRPr>
          </a:p>
        </p:txBody>
      </p:sp>
      <p:pic>
        <p:nvPicPr>
          <p:cNvPr id="10242" name="Picture 2" descr="C:\Users\DB\AppData\Local\Microsoft\Windows\Temporary Internet Files\Content.IE5\CU6YRR3Y\MP90032106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209254"/>
            <a:ext cx="3096344" cy="434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 descr="HSRW-Logo_300x14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26" y="6000768"/>
            <a:ext cx="164307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90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6512573" cy="506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702646"/>
          </a:xfrm>
        </p:spPr>
        <p:txBody>
          <a:bodyPr/>
          <a:lstStyle/>
          <a:p>
            <a:r>
              <a:rPr lang="de-DE" sz="3200" dirty="0" err="1">
                <a:solidFill>
                  <a:srgbClr val="0070C0"/>
                </a:solidFill>
              </a:rPr>
              <a:t>B</a:t>
            </a:r>
            <a:r>
              <a:rPr lang="de-DE" sz="3200" dirty="0" err="1" smtClean="0">
                <a:solidFill>
                  <a:srgbClr val="0070C0"/>
                </a:solidFill>
              </a:rPr>
              <a:t>iocides</a:t>
            </a:r>
            <a:r>
              <a:rPr lang="de-DE" sz="3200" dirty="0" smtClean="0">
                <a:solidFill>
                  <a:srgbClr val="0070C0"/>
                </a:solidFill>
              </a:rPr>
              <a:t> </a:t>
            </a:r>
            <a:r>
              <a:rPr lang="de-DE" sz="3200" dirty="0" err="1" smtClean="0">
                <a:solidFill>
                  <a:srgbClr val="0070C0"/>
                </a:solidFill>
              </a:rPr>
              <a:t>at</a:t>
            </a:r>
            <a:r>
              <a:rPr lang="de-DE" sz="3200" dirty="0" smtClean="0">
                <a:solidFill>
                  <a:srgbClr val="0070C0"/>
                </a:solidFill>
              </a:rPr>
              <a:t> </a:t>
            </a:r>
            <a:r>
              <a:rPr lang="de-DE" sz="3200" dirty="0" err="1" smtClean="0">
                <a:solidFill>
                  <a:srgbClr val="0070C0"/>
                </a:solidFill>
              </a:rPr>
              <a:t>home</a:t>
            </a:r>
            <a:r>
              <a:rPr lang="de-DE" sz="3200" dirty="0" smtClean="0">
                <a:solidFill>
                  <a:srgbClr val="0070C0"/>
                </a:solidFill>
              </a:rPr>
              <a:t>?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20671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702646"/>
          </a:xfrm>
        </p:spPr>
        <p:txBody>
          <a:bodyPr/>
          <a:lstStyle/>
          <a:p>
            <a:r>
              <a:rPr lang="de-DE" sz="3200" dirty="0" err="1" smtClean="0">
                <a:solidFill>
                  <a:srgbClr val="0070C0"/>
                </a:solidFill>
              </a:rPr>
              <a:t>Biocides</a:t>
            </a:r>
            <a:r>
              <a:rPr lang="de-DE" sz="3200" dirty="0" smtClean="0">
                <a:solidFill>
                  <a:srgbClr val="0070C0"/>
                </a:solidFill>
              </a:rPr>
              <a:t> </a:t>
            </a:r>
            <a:r>
              <a:rPr lang="de-DE" sz="3200" dirty="0" err="1" smtClean="0">
                <a:solidFill>
                  <a:srgbClr val="0070C0"/>
                </a:solidFill>
              </a:rPr>
              <a:t>at</a:t>
            </a:r>
            <a:r>
              <a:rPr lang="de-DE" sz="3200" dirty="0" smtClean="0">
                <a:solidFill>
                  <a:srgbClr val="0070C0"/>
                </a:solidFill>
              </a:rPr>
              <a:t> </a:t>
            </a:r>
            <a:r>
              <a:rPr lang="de-DE" sz="3200" dirty="0" err="1" smtClean="0">
                <a:solidFill>
                  <a:srgbClr val="0070C0"/>
                </a:solidFill>
              </a:rPr>
              <a:t>home</a:t>
            </a:r>
            <a:r>
              <a:rPr lang="de-DE" sz="3200" dirty="0" smtClean="0">
                <a:solidFill>
                  <a:srgbClr val="0070C0"/>
                </a:solidFill>
              </a:rPr>
              <a:t>?</a:t>
            </a:r>
            <a:endParaRPr lang="de-DE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246740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5496" y="4869160"/>
            <a:ext cx="31293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/>
              <a:t>Hygiene </a:t>
            </a:r>
            <a:r>
              <a:rPr lang="de-DE" sz="2400" dirty="0" err="1" smtClean="0"/>
              <a:t>rinsers</a:t>
            </a:r>
            <a:r>
              <a:rPr lang="de-DE" sz="2400" dirty="0" smtClean="0"/>
              <a:t>:</a:t>
            </a:r>
          </a:p>
          <a:p>
            <a:pPr algn="ctr"/>
            <a:r>
              <a:rPr lang="de-DE" sz="2400" dirty="0" err="1"/>
              <a:t>o</a:t>
            </a:r>
            <a:r>
              <a:rPr lang="de-DE" sz="2400" dirty="0" err="1" smtClean="0"/>
              <a:t>nly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special</a:t>
            </a:r>
            <a:r>
              <a:rPr lang="de-DE" sz="2400" dirty="0" smtClean="0"/>
              <a:t> </a:t>
            </a:r>
            <a:r>
              <a:rPr lang="de-DE" sz="2400" dirty="0" err="1" smtClean="0"/>
              <a:t>cases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7011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702646"/>
          </a:xfrm>
        </p:spPr>
        <p:txBody>
          <a:bodyPr/>
          <a:lstStyle/>
          <a:p>
            <a:r>
              <a:rPr lang="de-DE" sz="3200" dirty="0" err="1" smtClean="0">
                <a:solidFill>
                  <a:srgbClr val="0070C0"/>
                </a:solidFill>
              </a:rPr>
              <a:t>Biocides</a:t>
            </a:r>
            <a:r>
              <a:rPr lang="de-DE" sz="3200" dirty="0" smtClean="0">
                <a:solidFill>
                  <a:srgbClr val="0070C0"/>
                </a:solidFill>
              </a:rPr>
              <a:t> </a:t>
            </a:r>
            <a:r>
              <a:rPr lang="de-DE" sz="3200" dirty="0" err="1" smtClean="0">
                <a:solidFill>
                  <a:srgbClr val="0070C0"/>
                </a:solidFill>
              </a:rPr>
              <a:t>at</a:t>
            </a:r>
            <a:r>
              <a:rPr lang="de-DE" sz="3200" dirty="0" smtClean="0">
                <a:solidFill>
                  <a:srgbClr val="0070C0"/>
                </a:solidFill>
              </a:rPr>
              <a:t> </a:t>
            </a:r>
            <a:r>
              <a:rPr lang="de-DE" sz="3200" dirty="0" err="1" smtClean="0">
                <a:solidFill>
                  <a:srgbClr val="0070C0"/>
                </a:solidFill>
              </a:rPr>
              <a:t>home</a:t>
            </a:r>
            <a:r>
              <a:rPr lang="de-DE" sz="3200" dirty="0" smtClean="0">
                <a:solidFill>
                  <a:srgbClr val="0070C0"/>
                </a:solidFill>
              </a:rPr>
              <a:t>?</a:t>
            </a:r>
            <a:endParaRPr lang="de-DE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246740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5496" y="4869160"/>
            <a:ext cx="31293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/>
              <a:t>Hygiene </a:t>
            </a:r>
            <a:r>
              <a:rPr lang="de-DE" sz="2400" dirty="0" err="1" smtClean="0"/>
              <a:t>rinsers</a:t>
            </a:r>
            <a:r>
              <a:rPr lang="de-DE" sz="2400" dirty="0" smtClean="0"/>
              <a:t>:</a:t>
            </a:r>
          </a:p>
          <a:p>
            <a:pPr algn="ctr"/>
            <a:r>
              <a:rPr lang="de-DE" sz="2400" dirty="0" err="1"/>
              <a:t>o</a:t>
            </a:r>
            <a:r>
              <a:rPr lang="de-DE" sz="2400" dirty="0" err="1" smtClean="0"/>
              <a:t>nly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special</a:t>
            </a:r>
            <a:r>
              <a:rPr lang="de-DE" sz="2400" dirty="0" smtClean="0"/>
              <a:t> </a:t>
            </a:r>
            <a:r>
              <a:rPr lang="de-DE" sz="2400" dirty="0" err="1" smtClean="0"/>
              <a:t>cases</a:t>
            </a:r>
            <a:endParaRPr lang="de-DE" sz="2400" dirty="0"/>
          </a:p>
        </p:txBody>
      </p:sp>
      <p:pic>
        <p:nvPicPr>
          <p:cNvPr id="11271" name="Picture 7" descr="http://londoncleaning-services.co.uk/wp-content/uploads/2011/07/ingredie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84784"/>
            <a:ext cx="3960541" cy="297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5746837" y="4189889"/>
            <a:ext cx="24256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/>
              <a:t>http://londoncleaning-services.co.uk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923928" y="4902259"/>
            <a:ext cx="4677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 smtClean="0"/>
              <a:t>Detergents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activated</a:t>
            </a:r>
            <a:r>
              <a:rPr lang="de-DE" sz="2400" dirty="0" smtClean="0"/>
              <a:t> </a:t>
            </a:r>
            <a:r>
              <a:rPr lang="de-DE" sz="2400" dirty="0" err="1" smtClean="0"/>
              <a:t>oxygen</a:t>
            </a:r>
            <a:r>
              <a:rPr lang="de-DE" sz="2400" dirty="0" smtClean="0"/>
              <a:t> </a:t>
            </a:r>
            <a:r>
              <a:rPr lang="de-DE" sz="2400" dirty="0" err="1" smtClean="0"/>
              <a:t>bleach</a:t>
            </a:r>
            <a:r>
              <a:rPr lang="de-DE" sz="2400" dirty="0" smtClean="0"/>
              <a:t> </a:t>
            </a:r>
            <a:r>
              <a:rPr lang="de-DE" sz="2400" dirty="0" err="1" smtClean="0"/>
              <a:t>ensure</a:t>
            </a:r>
            <a:r>
              <a:rPr lang="de-DE" sz="2400" dirty="0" smtClean="0"/>
              <a:t> </a:t>
            </a:r>
            <a:r>
              <a:rPr lang="de-DE" sz="2400" dirty="0" err="1" smtClean="0"/>
              <a:t>sufficient</a:t>
            </a:r>
            <a:r>
              <a:rPr lang="de-DE" sz="2400" dirty="0" smtClean="0"/>
              <a:t> </a:t>
            </a:r>
            <a:r>
              <a:rPr lang="de-DE" sz="2400" dirty="0" err="1" smtClean="0"/>
              <a:t>hygiene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36245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02646"/>
          </a:xfrm>
        </p:spPr>
        <p:txBody>
          <a:bodyPr/>
          <a:lstStyle/>
          <a:p>
            <a:pPr algn="ctr"/>
            <a:r>
              <a:rPr lang="de-DE" sz="3200" dirty="0" smtClean="0"/>
              <a:t>Are </a:t>
            </a:r>
            <a:r>
              <a:rPr lang="de-DE" sz="3200" dirty="0" err="1" smtClean="0"/>
              <a:t>we</a:t>
            </a:r>
            <a:r>
              <a:rPr lang="de-DE" sz="3200" dirty="0" smtClean="0"/>
              <a:t> </a:t>
            </a:r>
            <a:r>
              <a:rPr lang="de-DE" sz="3200" dirty="0" err="1" smtClean="0"/>
              <a:t>too</a:t>
            </a:r>
            <a:r>
              <a:rPr lang="de-DE" sz="3200" dirty="0" smtClean="0"/>
              <a:t> clean? The </a:t>
            </a:r>
            <a:r>
              <a:rPr lang="de-DE" sz="3200" dirty="0" err="1" smtClean="0"/>
              <a:t>hygiene</a:t>
            </a:r>
            <a:r>
              <a:rPr lang="de-DE" sz="3200" dirty="0" smtClean="0"/>
              <a:t> </a:t>
            </a:r>
            <a:r>
              <a:rPr lang="de-DE" sz="3200" dirty="0" err="1" smtClean="0"/>
              <a:t>hypothesis</a:t>
            </a:r>
            <a:endParaRPr lang="de-DE" sz="3200" dirty="0"/>
          </a:p>
        </p:txBody>
      </p:sp>
      <p:sp>
        <p:nvSpPr>
          <p:cNvPr id="3" name="Rechteck 2"/>
          <p:cNvSpPr/>
          <p:nvPr/>
        </p:nvSpPr>
        <p:spPr>
          <a:xfrm>
            <a:off x="6156176" y="2132856"/>
            <a:ext cx="28083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Strachan (1989): 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20th </a:t>
            </a:r>
            <a:r>
              <a:rPr lang="en-US" sz="2000" b="1" dirty="0"/>
              <a:t>century rise in allergic diseases </a:t>
            </a:r>
            <a:r>
              <a:rPr lang="en-US" sz="2000" b="1" dirty="0" smtClean="0"/>
              <a:t>is related </a:t>
            </a:r>
            <a:r>
              <a:rPr lang="en-US" sz="2000" b="1" dirty="0"/>
              <a:t>to lower incidence of infection in early childhood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17251" y="1556792"/>
            <a:ext cx="6098951" cy="378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37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702646"/>
          </a:xfrm>
        </p:spPr>
        <p:txBody>
          <a:bodyPr/>
          <a:lstStyle/>
          <a:p>
            <a:pPr algn="ctr"/>
            <a:r>
              <a:rPr lang="en-GB" sz="3200" dirty="0" smtClean="0">
                <a:solidFill>
                  <a:srgbClr val="0070C0"/>
                </a:solidFill>
              </a:rPr>
              <a:t>The key message</a:t>
            </a:r>
            <a:endParaRPr lang="en-GB" sz="3200" dirty="0">
              <a:solidFill>
                <a:srgbClr val="0070C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36552" y="1832625"/>
            <a:ext cx="6499944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5600" indent="-355600" algn="l">
              <a:defRPr sz="2400">
                <a:solidFill>
                  <a:schemeClr val="tx1"/>
                </a:solidFill>
                <a:latin typeface="Arial" charset="0"/>
              </a:defRPr>
            </a:lvl1pPr>
            <a:lvl2pPr marL="534988" algn="l"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GB" sz="2800" b="1" dirty="0" smtClean="0"/>
              <a:t>The domestic environment is one of the most important sources for infectious diseases</a:t>
            </a:r>
            <a:endParaRPr lang="en-GB" sz="2800" b="1" dirty="0"/>
          </a:p>
          <a:p>
            <a:pPr marL="457200" indent="-457200">
              <a:buFont typeface="Arial" pitchFamily="34" charset="0"/>
              <a:buChar char="•"/>
            </a:pPr>
            <a:endParaRPr lang="en-GB" sz="2800" b="1" dirty="0"/>
          </a:p>
          <a:p>
            <a:pPr marL="457200" indent="-457200">
              <a:buFont typeface="Arial" pitchFamily="34" charset="0"/>
              <a:buChar char="•"/>
            </a:pPr>
            <a:endParaRPr lang="en-GB" sz="28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2800" b="1" dirty="0" smtClean="0"/>
              <a:t>These infections are predominately food-borne</a:t>
            </a:r>
            <a:endParaRPr lang="en-GB" sz="2800" b="1" dirty="0"/>
          </a:p>
        </p:txBody>
      </p:sp>
      <p:pic>
        <p:nvPicPr>
          <p:cNvPr id="16391" name="Picture 7" descr="C:\Users\dirk.bockmuehl\AppData\Local\Microsoft\Windows\Temporary Internet Files\Content.IE5\WGH905A3\MP90030939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3138"/>
            <a:ext cx="240792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81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02646"/>
          </a:xfrm>
        </p:spPr>
        <p:txBody>
          <a:bodyPr/>
          <a:lstStyle/>
          <a:p>
            <a:r>
              <a:rPr lang="de-DE" sz="3200" dirty="0">
                <a:solidFill>
                  <a:srgbClr val="0070C0"/>
                </a:solidFill>
              </a:rPr>
              <a:t>H</a:t>
            </a:r>
            <a:r>
              <a:rPr lang="de-DE" sz="3200" dirty="0" smtClean="0">
                <a:solidFill>
                  <a:srgbClr val="0070C0"/>
                </a:solidFill>
              </a:rPr>
              <a:t>ygiene </a:t>
            </a:r>
            <a:r>
              <a:rPr lang="de-DE" sz="3200" dirty="0" err="1" smtClean="0">
                <a:solidFill>
                  <a:srgbClr val="0070C0"/>
                </a:solidFill>
              </a:rPr>
              <a:t>hypothesis</a:t>
            </a:r>
            <a:r>
              <a:rPr lang="de-DE" sz="3200" dirty="0" smtClean="0">
                <a:solidFill>
                  <a:srgbClr val="0070C0"/>
                </a:solidFill>
              </a:rPr>
              <a:t>: </a:t>
            </a:r>
            <a:r>
              <a:rPr lang="de-DE" sz="3200" dirty="0" err="1" smtClean="0">
                <a:solidFill>
                  <a:srgbClr val="0070C0"/>
                </a:solidFill>
              </a:rPr>
              <a:t>the</a:t>
            </a:r>
            <a:r>
              <a:rPr lang="de-DE" sz="3200" dirty="0" smtClean="0">
                <a:solidFill>
                  <a:srgbClr val="0070C0"/>
                </a:solidFill>
              </a:rPr>
              <a:t> </a:t>
            </a:r>
            <a:r>
              <a:rPr lang="de-DE" sz="3200" dirty="0" err="1" smtClean="0">
                <a:solidFill>
                  <a:srgbClr val="0070C0"/>
                </a:solidFill>
              </a:rPr>
              <a:t>consumer‘s</a:t>
            </a:r>
            <a:r>
              <a:rPr lang="de-DE" sz="3200" dirty="0" smtClean="0">
                <a:solidFill>
                  <a:srgbClr val="0070C0"/>
                </a:solidFill>
              </a:rPr>
              <a:t> </a:t>
            </a:r>
            <a:r>
              <a:rPr lang="de-DE" sz="3200" dirty="0" err="1" smtClean="0">
                <a:solidFill>
                  <a:srgbClr val="0070C0"/>
                </a:solidFill>
              </a:rPr>
              <a:t>view</a:t>
            </a:r>
            <a:endParaRPr lang="de-DE" sz="3200" dirty="0">
              <a:solidFill>
                <a:srgbClr val="0070C0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714475"/>
            <a:ext cx="341947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851920" y="2434555"/>
            <a:ext cx="49685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„</a:t>
            </a:r>
            <a:r>
              <a:rPr lang="de-DE" sz="2800" b="1" dirty="0" err="1" smtClean="0"/>
              <a:t>We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need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some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bacteria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to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train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our</a:t>
            </a:r>
            <a:r>
              <a:rPr lang="de-DE" sz="2800" b="1" dirty="0" smtClean="0"/>
              <a:t> immune </a:t>
            </a:r>
            <a:r>
              <a:rPr lang="de-DE" sz="2800" b="1" dirty="0" err="1" smtClean="0"/>
              <a:t>system</a:t>
            </a:r>
            <a:r>
              <a:rPr lang="de-DE" sz="2800" b="1" dirty="0" smtClean="0"/>
              <a:t>“</a:t>
            </a:r>
          </a:p>
          <a:p>
            <a:endParaRPr lang="de-DE" sz="2800" b="1" dirty="0"/>
          </a:p>
          <a:p>
            <a:r>
              <a:rPr lang="de-DE" sz="2800" b="1" dirty="0" smtClean="0"/>
              <a:t>„</a:t>
            </a:r>
            <a:r>
              <a:rPr lang="de-DE" sz="2800" b="1" dirty="0" err="1" smtClean="0"/>
              <a:t>Too</a:t>
            </a:r>
            <a:r>
              <a:rPr lang="de-DE" sz="2800" b="1" dirty="0" smtClean="0"/>
              <a:t> clean </a:t>
            </a:r>
            <a:r>
              <a:rPr lang="de-DE" sz="2800" b="1" dirty="0" err="1" smtClean="0"/>
              <a:t>is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harmful</a:t>
            </a:r>
            <a:r>
              <a:rPr lang="de-DE" sz="2800" b="1" dirty="0" smtClean="0"/>
              <a:t>“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86017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02646"/>
          </a:xfrm>
        </p:spPr>
        <p:txBody>
          <a:bodyPr/>
          <a:lstStyle/>
          <a:p>
            <a:r>
              <a:rPr lang="de-DE" sz="3200" dirty="0">
                <a:solidFill>
                  <a:srgbClr val="0070C0"/>
                </a:solidFill>
              </a:rPr>
              <a:t>H</a:t>
            </a:r>
            <a:r>
              <a:rPr lang="de-DE" sz="3200" dirty="0" smtClean="0">
                <a:solidFill>
                  <a:srgbClr val="0070C0"/>
                </a:solidFill>
              </a:rPr>
              <a:t>ygiene </a:t>
            </a:r>
            <a:r>
              <a:rPr lang="de-DE" sz="3200" dirty="0" err="1" smtClean="0">
                <a:solidFill>
                  <a:srgbClr val="0070C0"/>
                </a:solidFill>
              </a:rPr>
              <a:t>hypothesis</a:t>
            </a:r>
            <a:r>
              <a:rPr lang="de-DE" sz="3200" dirty="0" smtClean="0">
                <a:solidFill>
                  <a:srgbClr val="0070C0"/>
                </a:solidFill>
              </a:rPr>
              <a:t>: </a:t>
            </a:r>
            <a:r>
              <a:rPr lang="de-DE" sz="3200" dirty="0" err="1" smtClean="0">
                <a:solidFill>
                  <a:srgbClr val="0070C0"/>
                </a:solidFill>
              </a:rPr>
              <a:t>the</a:t>
            </a:r>
            <a:r>
              <a:rPr lang="de-DE" sz="3200" dirty="0" smtClean="0">
                <a:solidFill>
                  <a:srgbClr val="0070C0"/>
                </a:solidFill>
              </a:rPr>
              <a:t> </a:t>
            </a:r>
            <a:r>
              <a:rPr lang="de-DE" sz="3200" dirty="0" err="1" smtClean="0">
                <a:solidFill>
                  <a:srgbClr val="0070C0"/>
                </a:solidFill>
              </a:rPr>
              <a:t>consumer‘s</a:t>
            </a:r>
            <a:r>
              <a:rPr lang="de-DE" sz="3200" dirty="0" smtClean="0">
                <a:solidFill>
                  <a:srgbClr val="0070C0"/>
                </a:solidFill>
              </a:rPr>
              <a:t> </a:t>
            </a:r>
            <a:r>
              <a:rPr lang="de-DE" sz="3200" dirty="0" err="1" smtClean="0">
                <a:solidFill>
                  <a:srgbClr val="0070C0"/>
                </a:solidFill>
              </a:rPr>
              <a:t>view</a:t>
            </a:r>
            <a:endParaRPr lang="de-DE" sz="3200" dirty="0">
              <a:solidFill>
                <a:srgbClr val="0070C0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714475"/>
            <a:ext cx="341947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84784"/>
            <a:ext cx="4787627" cy="1260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8333" l="3922" r="89706">
                        <a14:foregroundMark x1="6373" y1="53333" x2="64706" y2="6667"/>
                        <a14:foregroundMark x1="65686" y1="8333" x2="65686" y2="8333"/>
                        <a14:foregroundMark x1="87745" y1="46667" x2="87745" y2="46667"/>
                        <a14:foregroundMark x1="87745" y1="44167" x2="65196" y2="6667"/>
                        <a14:foregroundMark x1="87745" y1="47500" x2="28922" y2="98333"/>
                        <a14:foregroundMark x1="29902" y1="97500" x2="28922" y2="95833"/>
                        <a14:foregroundMark x1="6863" y1="54167" x2="28431" y2="92500"/>
                        <a14:foregroundMark x1="7843" y1="55000" x2="5392" y2="5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49"/>
          <a:stretch/>
        </p:blipFill>
        <p:spPr bwMode="auto">
          <a:xfrm rot="1729543">
            <a:off x="3178799" y="2978210"/>
            <a:ext cx="3415143" cy="19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889" l="6149" r="96764">
                        <a14:foregroundMark x1="6472" y1="57778" x2="89968" y2="4444"/>
                        <a14:foregroundMark x1="97087" y1="42222" x2="88997" y2="0"/>
                        <a14:foregroundMark x1="11650" y1="98889" x2="96764" y2="43333"/>
                        <a14:foregroundMark x1="12945" y1="96667" x2="6796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7705">
            <a:off x="3081021" y="4701522"/>
            <a:ext cx="5870393" cy="170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8660" l="1325" r="88742">
                        <a14:foregroundMark x1="53642" y1="0" x2="1325" y2="40206"/>
                        <a14:foregroundMark x1="74172" y1="0" x2="83444" y2="25773"/>
                        <a14:foregroundMark x1="84768" y1="27835" x2="17219" y2="81443"/>
                        <a14:foregroundMark x1="17219" y1="81443" x2="1325" y2="42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53768">
            <a:off x="6324401" y="3216766"/>
            <a:ext cx="3345517" cy="2152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14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702646"/>
          </a:xfrm>
        </p:spPr>
        <p:txBody>
          <a:bodyPr/>
          <a:lstStyle/>
          <a:p>
            <a:r>
              <a:rPr lang="de-DE" sz="3200" dirty="0">
                <a:solidFill>
                  <a:srgbClr val="0070C0"/>
                </a:solidFill>
              </a:rPr>
              <a:t>H</a:t>
            </a:r>
            <a:r>
              <a:rPr lang="de-DE" sz="3200" dirty="0" smtClean="0">
                <a:solidFill>
                  <a:srgbClr val="0070C0"/>
                </a:solidFill>
              </a:rPr>
              <a:t>ygiene </a:t>
            </a:r>
            <a:r>
              <a:rPr lang="de-DE" sz="3200" dirty="0" err="1" smtClean="0">
                <a:solidFill>
                  <a:srgbClr val="0070C0"/>
                </a:solidFill>
              </a:rPr>
              <a:t>hypothesis</a:t>
            </a:r>
            <a:r>
              <a:rPr lang="de-DE" sz="3200" dirty="0" smtClean="0">
                <a:solidFill>
                  <a:srgbClr val="0070C0"/>
                </a:solidFill>
              </a:rPr>
              <a:t>: </a:t>
            </a:r>
            <a:r>
              <a:rPr lang="de-DE" sz="3200" dirty="0" err="1" smtClean="0">
                <a:solidFill>
                  <a:srgbClr val="0070C0"/>
                </a:solidFill>
              </a:rPr>
              <a:t>the</a:t>
            </a:r>
            <a:r>
              <a:rPr lang="de-DE" sz="3200" dirty="0" smtClean="0">
                <a:solidFill>
                  <a:srgbClr val="0070C0"/>
                </a:solidFill>
              </a:rPr>
              <a:t> </a:t>
            </a:r>
            <a:r>
              <a:rPr lang="de-DE" sz="3200" dirty="0" err="1" smtClean="0">
                <a:solidFill>
                  <a:srgbClr val="0070C0"/>
                </a:solidFill>
              </a:rPr>
              <a:t>scientific</a:t>
            </a:r>
            <a:r>
              <a:rPr lang="de-DE" sz="3200" dirty="0" smtClean="0">
                <a:solidFill>
                  <a:srgbClr val="0070C0"/>
                </a:solidFill>
              </a:rPr>
              <a:t> </a:t>
            </a:r>
            <a:r>
              <a:rPr lang="de-DE" sz="3200" dirty="0" err="1" smtClean="0">
                <a:solidFill>
                  <a:srgbClr val="0070C0"/>
                </a:solidFill>
              </a:rPr>
              <a:t>view</a:t>
            </a:r>
            <a:endParaRPr lang="de-DE" sz="3200" dirty="0">
              <a:solidFill>
                <a:srgbClr val="0070C0"/>
              </a:solidFill>
            </a:endParaRPr>
          </a:p>
        </p:txBody>
      </p:sp>
      <p:pic>
        <p:nvPicPr>
          <p:cNvPr id="11266" name="Picture 2" descr="C:\Users\dirk.bockmuehl\AppData\Local\Microsoft\Windows\Temporary Internet Files\Content.IE5\WGH905A3\MP900422207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89351"/>
            <a:ext cx="3203848" cy="380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24997" y="1450766"/>
            <a:ext cx="5839491" cy="413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37356" y="6351711"/>
            <a:ext cx="73429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Taken from: Smith </a:t>
            </a:r>
            <a:r>
              <a:rPr lang="en-US" sz="1200" i="1" dirty="0" smtClean="0"/>
              <a:t>et al</a:t>
            </a:r>
            <a:r>
              <a:rPr lang="en-US" sz="1200" dirty="0" smtClean="0"/>
              <a:t>.: The Hygiene Hypothesis and its implications for home hygiene, lifestyle and public health, </a:t>
            </a:r>
            <a:r>
              <a:rPr lang="en-US" sz="1200" dirty="0"/>
              <a:t>IFH </a:t>
            </a:r>
            <a:r>
              <a:rPr lang="en-US" sz="1200" dirty="0" smtClean="0"/>
              <a:t>review 2012; based on: Rook G </a:t>
            </a:r>
            <a:r>
              <a:rPr lang="en-US" sz="1200" dirty="0" err="1" smtClean="0"/>
              <a:t>Clin</a:t>
            </a:r>
            <a:r>
              <a:rPr lang="en-US" sz="1200" dirty="0" smtClean="0"/>
              <a:t> </a:t>
            </a:r>
            <a:r>
              <a:rPr lang="en-US" sz="1200" dirty="0" err="1"/>
              <a:t>Exper</a:t>
            </a:r>
            <a:r>
              <a:rPr lang="en-US" sz="1200" dirty="0"/>
              <a:t> </a:t>
            </a:r>
            <a:r>
              <a:rPr lang="en-US" sz="1200" dirty="0" err="1"/>
              <a:t>Immunol</a:t>
            </a:r>
            <a:r>
              <a:rPr lang="en-US" sz="1200" dirty="0"/>
              <a:t> 2010; 160:70-79. 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25879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702646"/>
          </a:xfrm>
        </p:spPr>
        <p:txBody>
          <a:bodyPr/>
          <a:lstStyle/>
          <a:p>
            <a:r>
              <a:rPr lang="de-DE" sz="3200" dirty="0" smtClean="0">
                <a:solidFill>
                  <a:srgbClr val="0070C0"/>
                </a:solidFill>
              </a:rPr>
              <a:t>Old </a:t>
            </a:r>
            <a:r>
              <a:rPr lang="de-DE" sz="3200" dirty="0" err="1" smtClean="0">
                <a:solidFill>
                  <a:srgbClr val="0070C0"/>
                </a:solidFill>
              </a:rPr>
              <a:t>friends</a:t>
            </a:r>
            <a:r>
              <a:rPr lang="de-DE" sz="3200" dirty="0" smtClean="0">
                <a:solidFill>
                  <a:srgbClr val="0070C0"/>
                </a:solidFill>
              </a:rPr>
              <a:t> </a:t>
            </a:r>
            <a:r>
              <a:rPr lang="de-DE" sz="3200" dirty="0" err="1" smtClean="0">
                <a:solidFill>
                  <a:srgbClr val="0070C0"/>
                </a:solidFill>
              </a:rPr>
              <a:t>hypothesis</a:t>
            </a:r>
            <a:r>
              <a:rPr lang="de-DE" sz="3200" dirty="0" smtClean="0">
                <a:solidFill>
                  <a:srgbClr val="0070C0"/>
                </a:solidFill>
              </a:rPr>
              <a:t> (Graham </a:t>
            </a:r>
            <a:r>
              <a:rPr lang="de-DE" sz="3200" dirty="0" err="1" smtClean="0">
                <a:solidFill>
                  <a:srgbClr val="0070C0"/>
                </a:solidFill>
              </a:rPr>
              <a:t>Rook</a:t>
            </a:r>
            <a:r>
              <a:rPr lang="de-DE" sz="3200" dirty="0" smtClean="0">
                <a:solidFill>
                  <a:srgbClr val="0070C0"/>
                </a:solidFill>
              </a:rPr>
              <a:t>)</a:t>
            </a:r>
            <a:endParaRPr lang="de-DE" sz="3200" dirty="0">
              <a:solidFill>
                <a:srgbClr val="0070C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536" y="1340768"/>
            <a:ext cx="5400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 smtClean="0"/>
              <a:t>Microorganisms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that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were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once</a:t>
            </a:r>
            <a:r>
              <a:rPr lang="de-DE" sz="2800" b="1" dirty="0" smtClean="0"/>
              <a:t> abundant </a:t>
            </a:r>
          </a:p>
          <a:p>
            <a:r>
              <a:rPr lang="de-DE" sz="2800" b="1" dirty="0" smtClean="0"/>
              <a:t>(but </a:t>
            </a:r>
            <a:r>
              <a:rPr lang="de-DE" sz="2800" b="1" dirty="0" err="1" smtClean="0"/>
              <a:t>aren‘t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any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more</a:t>
            </a:r>
            <a:r>
              <a:rPr lang="de-DE" sz="2800" b="1" dirty="0" smtClean="0"/>
              <a:t>) </a:t>
            </a:r>
          </a:p>
          <a:p>
            <a:r>
              <a:rPr lang="de-DE" sz="2800" b="1" dirty="0" err="1" smtClean="0"/>
              <a:t>trained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our</a:t>
            </a:r>
            <a:r>
              <a:rPr lang="de-DE" sz="2800" b="1" dirty="0" smtClean="0"/>
              <a:t> immune </a:t>
            </a:r>
            <a:r>
              <a:rPr lang="de-DE" sz="2800" b="1" dirty="0" err="1" smtClean="0"/>
              <a:t>system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to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be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more</a:t>
            </a:r>
            <a:r>
              <a:rPr lang="de-DE" sz="2800" b="1" dirty="0" smtClean="0"/>
              <a:t> tolerant:</a:t>
            </a:r>
          </a:p>
          <a:p>
            <a:endParaRPr lang="de-DE" sz="2800" b="1" dirty="0"/>
          </a:p>
          <a:p>
            <a:pPr marL="457200" indent="-457200">
              <a:buFontTx/>
              <a:buChar char="-"/>
            </a:pPr>
            <a:r>
              <a:rPr lang="de-DE" sz="2800" b="1" dirty="0" err="1" smtClean="0"/>
              <a:t>Lactobacilli</a:t>
            </a:r>
            <a:endParaRPr lang="de-DE" sz="2800" b="1" dirty="0" smtClean="0"/>
          </a:p>
          <a:p>
            <a:pPr marL="457200" indent="-457200">
              <a:buFontTx/>
              <a:buChar char="-"/>
            </a:pPr>
            <a:r>
              <a:rPr lang="de-DE" sz="2800" b="1" dirty="0" err="1" smtClean="0"/>
              <a:t>Saprophytic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Mycobacteria</a:t>
            </a:r>
            <a:endParaRPr lang="de-DE" sz="2800" b="1" dirty="0" smtClean="0"/>
          </a:p>
          <a:p>
            <a:pPr marL="457200" indent="-457200">
              <a:buFontTx/>
              <a:buChar char="-"/>
            </a:pPr>
            <a:r>
              <a:rPr lang="de-DE" sz="2800" b="1" dirty="0" err="1" smtClean="0"/>
              <a:t>Parasitic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worms</a:t>
            </a:r>
            <a:endParaRPr lang="de-DE" sz="2800" b="1" dirty="0" smtClean="0"/>
          </a:p>
          <a:p>
            <a:endParaRPr lang="de-DE" sz="2800" b="1" dirty="0"/>
          </a:p>
          <a:p>
            <a:r>
              <a:rPr lang="de-DE" sz="2800" b="1" dirty="0" smtClean="0">
                <a:sym typeface="Wingdings" pitchFamily="2" charset="2"/>
              </a:rPr>
              <a:t> </a:t>
            </a:r>
            <a:endParaRPr lang="de-DE" sz="2800" b="1" dirty="0" smtClean="0"/>
          </a:p>
          <a:p>
            <a:pPr algn="ctr"/>
            <a:endParaRPr lang="de-DE" sz="2800" b="1" dirty="0"/>
          </a:p>
          <a:p>
            <a:pPr algn="ctr"/>
            <a:endParaRPr lang="de-DE" sz="28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90824"/>
            <a:ext cx="320040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11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702646"/>
          </a:xfrm>
        </p:spPr>
        <p:txBody>
          <a:bodyPr/>
          <a:lstStyle/>
          <a:p>
            <a:r>
              <a:rPr lang="de-DE" sz="3200" dirty="0" smtClean="0">
                <a:solidFill>
                  <a:srgbClr val="0070C0"/>
                </a:solidFill>
              </a:rPr>
              <a:t>Are </a:t>
            </a:r>
            <a:r>
              <a:rPr lang="de-DE" sz="3200" dirty="0" err="1" smtClean="0">
                <a:solidFill>
                  <a:srgbClr val="0070C0"/>
                </a:solidFill>
              </a:rPr>
              <a:t>we</a:t>
            </a:r>
            <a:r>
              <a:rPr lang="de-DE" sz="3200" dirty="0" smtClean="0">
                <a:solidFill>
                  <a:srgbClr val="0070C0"/>
                </a:solidFill>
              </a:rPr>
              <a:t> </a:t>
            </a:r>
            <a:r>
              <a:rPr lang="de-DE" sz="3200" dirty="0" err="1" smtClean="0">
                <a:solidFill>
                  <a:srgbClr val="0070C0"/>
                </a:solidFill>
              </a:rPr>
              <a:t>too</a:t>
            </a:r>
            <a:r>
              <a:rPr lang="de-DE" sz="3200" dirty="0" smtClean="0">
                <a:solidFill>
                  <a:srgbClr val="0070C0"/>
                </a:solidFill>
              </a:rPr>
              <a:t> clean? </a:t>
            </a:r>
            <a:endParaRPr lang="de-DE" sz="3200" dirty="0">
              <a:solidFill>
                <a:srgbClr val="0070C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536" y="1402898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 smtClean="0"/>
              <a:t>Cleaning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does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most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probably</a:t>
            </a:r>
            <a:r>
              <a:rPr lang="de-DE" sz="2800" b="1" dirty="0" smtClean="0"/>
              <a:t> not </a:t>
            </a:r>
            <a:r>
              <a:rPr lang="de-DE" sz="2800" b="1" dirty="0" err="1" smtClean="0"/>
              <a:t>increase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the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risk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for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allergy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and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asthma</a:t>
            </a:r>
            <a:endParaRPr lang="de-DE" sz="2800" b="1" dirty="0" smtClean="0"/>
          </a:p>
          <a:p>
            <a:endParaRPr lang="de-DE" sz="2800" b="1" dirty="0"/>
          </a:p>
          <a:p>
            <a:r>
              <a:rPr lang="de-DE" sz="2800" b="1" dirty="0" smtClean="0">
                <a:sym typeface="Wingdings" pitchFamily="2" charset="2"/>
              </a:rPr>
              <a:t> </a:t>
            </a:r>
            <a:endParaRPr lang="de-DE" sz="2800" b="1" dirty="0" smtClean="0"/>
          </a:p>
          <a:p>
            <a:endParaRPr lang="de-DE" sz="2800" b="1" dirty="0"/>
          </a:p>
          <a:p>
            <a:pPr algn="ctr"/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41168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70264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de-DE" sz="3200" dirty="0">
                <a:solidFill>
                  <a:srgbClr val="0070C0"/>
                </a:solidFill>
              </a:rPr>
              <a:t>Are </a:t>
            </a:r>
            <a:r>
              <a:rPr lang="de-DE" sz="3200" dirty="0" err="1">
                <a:solidFill>
                  <a:srgbClr val="0070C0"/>
                </a:solidFill>
              </a:rPr>
              <a:t>we</a:t>
            </a:r>
            <a:r>
              <a:rPr lang="de-DE" sz="3200" dirty="0">
                <a:solidFill>
                  <a:srgbClr val="0070C0"/>
                </a:solidFill>
              </a:rPr>
              <a:t> </a:t>
            </a:r>
            <a:r>
              <a:rPr lang="de-DE" sz="3200" dirty="0" err="1">
                <a:solidFill>
                  <a:srgbClr val="0070C0"/>
                </a:solidFill>
              </a:rPr>
              <a:t>too</a:t>
            </a:r>
            <a:r>
              <a:rPr lang="de-DE" sz="3200" dirty="0">
                <a:solidFill>
                  <a:srgbClr val="0070C0"/>
                </a:solidFill>
              </a:rPr>
              <a:t> clean?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95536" y="1402898"/>
            <a:ext cx="84969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 smtClean="0"/>
              <a:t>Cleaning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does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most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probably</a:t>
            </a:r>
            <a:r>
              <a:rPr lang="de-DE" sz="2800" b="1" dirty="0" smtClean="0"/>
              <a:t> not </a:t>
            </a:r>
            <a:r>
              <a:rPr lang="de-DE" sz="2800" b="1" dirty="0" err="1" smtClean="0"/>
              <a:t>increase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the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risk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for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allergy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and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asthma</a:t>
            </a:r>
            <a:endParaRPr lang="de-DE" sz="2800" b="1" dirty="0" smtClean="0"/>
          </a:p>
          <a:p>
            <a:endParaRPr lang="de-DE" sz="2800" b="1" dirty="0"/>
          </a:p>
          <a:p>
            <a:r>
              <a:rPr lang="de-DE" sz="2800" b="1" dirty="0" smtClean="0"/>
              <a:t>The </a:t>
            </a:r>
            <a:r>
              <a:rPr lang="de-DE" sz="2800" b="1" dirty="0" err="1" smtClean="0"/>
              <a:t>targeted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use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of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cleaning</a:t>
            </a:r>
            <a:r>
              <a:rPr lang="de-DE" sz="2800" b="1" dirty="0" smtClean="0"/>
              <a:t> and </a:t>
            </a:r>
            <a:r>
              <a:rPr lang="de-DE" sz="2800" b="1" dirty="0" err="1" smtClean="0"/>
              <a:t>antimicrobial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products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may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help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to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reduce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the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risk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for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household-associated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infection</a:t>
            </a:r>
            <a:r>
              <a:rPr lang="de-DE" sz="2800" b="1" dirty="0" err="1"/>
              <a:t>s</a:t>
            </a:r>
            <a:endParaRPr lang="de-DE" sz="2800" b="1" dirty="0"/>
          </a:p>
          <a:p>
            <a:r>
              <a:rPr lang="de-DE" sz="2800" b="1" dirty="0" smtClean="0">
                <a:sym typeface="Wingdings" pitchFamily="2" charset="2"/>
              </a:rPr>
              <a:t> </a:t>
            </a:r>
            <a:endParaRPr lang="de-DE" sz="2800" b="1" dirty="0" smtClean="0"/>
          </a:p>
          <a:p>
            <a:endParaRPr lang="de-DE" sz="2800" b="1" dirty="0"/>
          </a:p>
          <a:p>
            <a:pPr algn="ctr"/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314968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 smtClean="0">
                <a:solidFill>
                  <a:srgbClr val="0070C0"/>
                </a:solidFill>
              </a:rPr>
              <a:t>Targeted</a:t>
            </a:r>
            <a:r>
              <a:rPr lang="de-DE" sz="3200" dirty="0" smtClean="0">
                <a:solidFill>
                  <a:srgbClr val="0070C0"/>
                </a:solidFill>
              </a:rPr>
              <a:t> Hygiene</a:t>
            </a:r>
            <a:endParaRPr lang="de-DE" sz="32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0" y="1407698"/>
            <a:ext cx="8071169" cy="410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 flipV="1">
            <a:off x="7795518" y="1772815"/>
            <a:ext cx="647700" cy="3273847"/>
          </a:xfrm>
          <a:prstGeom prst="rtTriangle">
            <a:avLst/>
          </a:prstGeom>
          <a:solidFill>
            <a:schemeClr val="accent2"/>
          </a:solidFill>
          <a:ln w="12700" cap="rnd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263830" y="3284538"/>
            <a:ext cx="7841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GB" dirty="0"/>
              <a:t>Risk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15938" y="6453188"/>
            <a:ext cx="996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1200"/>
              <a:t>Source: IFH</a:t>
            </a:r>
          </a:p>
        </p:txBody>
      </p:sp>
    </p:spTree>
    <p:extLst>
      <p:ext uri="{BB962C8B-B14F-4D97-AF65-F5344CB8AC3E}">
        <p14:creationId xmlns:p14="http://schemas.microsoft.com/office/powerpoint/2010/main" val="239036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B\AppData\Local\Microsoft\Windows\Temporary Internet Files\Content.Outlook\8Q7QTK07\P10001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51920" y="1141683"/>
            <a:ext cx="5369986" cy="382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188640"/>
            <a:ext cx="9073008" cy="642942"/>
          </a:xfrm>
        </p:spPr>
        <p:txBody>
          <a:bodyPr/>
          <a:lstStyle/>
          <a:p>
            <a:pPr algn="ctr"/>
            <a:r>
              <a:rPr lang="en-GB" sz="3200" dirty="0">
                <a:solidFill>
                  <a:srgbClr val="0070C0"/>
                </a:solidFill>
              </a:rPr>
              <a:t>Thanks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-234949" y="5964612"/>
            <a:ext cx="7039197" cy="776756"/>
          </a:xfrm>
          <a:prstGeom prst="rect">
            <a:avLst/>
          </a:prstGeom>
          <a:solidFill>
            <a:srgbClr val="0070C0"/>
          </a:solidFill>
        </p:spPr>
        <p:txBody>
          <a:bodyPr wrap="square" lIns="82936" tIns="41468" rIns="82936" bIns="4146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600" dirty="0">
                <a:solidFill>
                  <a:schemeClr val="bg1"/>
                </a:solidFill>
              </a:rPr>
              <a:t>Britta </a:t>
            </a:r>
            <a:r>
              <a:rPr lang="de-DE" sz="1600" dirty="0" smtClean="0">
                <a:solidFill>
                  <a:schemeClr val="bg1"/>
                </a:solidFill>
              </a:rPr>
              <a:t>Brands, Angelina Eckert, Marlitt Honisch, </a:t>
            </a:r>
            <a:r>
              <a:rPr lang="de-DE" sz="1600" dirty="0" err="1" smtClean="0">
                <a:solidFill>
                  <a:schemeClr val="bg1"/>
                </a:solidFill>
              </a:rPr>
              <a:t>Davina</a:t>
            </a:r>
            <a:r>
              <a:rPr lang="de-DE" sz="1600" dirty="0" smtClean="0">
                <a:solidFill>
                  <a:schemeClr val="bg1"/>
                </a:solidFill>
              </a:rPr>
              <a:t> Lemm, </a:t>
            </a:r>
          </a:p>
          <a:p>
            <a:pPr algn="ctr">
              <a:lnSpc>
                <a:spcPct val="150000"/>
              </a:lnSpc>
            </a:pPr>
            <a:r>
              <a:rPr lang="de-DE" sz="1600" dirty="0" smtClean="0">
                <a:solidFill>
                  <a:schemeClr val="bg1"/>
                </a:solidFill>
              </a:rPr>
              <a:t>Ralf Lucassen, </a:t>
            </a:r>
            <a:r>
              <a:rPr lang="de-DE" sz="1600" dirty="0">
                <a:solidFill>
                  <a:schemeClr val="bg1"/>
                </a:solidFill>
              </a:rPr>
              <a:t>Nadine </a:t>
            </a:r>
            <a:r>
              <a:rPr lang="de-DE" sz="1600" dirty="0" smtClean="0">
                <a:solidFill>
                  <a:schemeClr val="bg1"/>
                </a:solidFill>
              </a:rPr>
              <a:t>Merettig, Ramona Steiner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038" y="1150440"/>
            <a:ext cx="3050861" cy="3773788"/>
          </a:xfrm>
          <a:prstGeom prst="rect">
            <a:avLst/>
          </a:prstGeom>
        </p:spPr>
      </p:pic>
      <p:pic>
        <p:nvPicPr>
          <p:cNvPr id="1026" name="Picture 2" descr="C:\Users\DB\AppData\Local\Microsoft\Windows\Temporary Internet Files\Content.Outlook\8Q7QTK07\CIMG005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43025" y="1141683"/>
            <a:ext cx="2780128" cy="378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5896" y="2676746"/>
            <a:ext cx="2521460" cy="207987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2200" y="2503733"/>
            <a:ext cx="1881081" cy="170537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25" y="3919722"/>
            <a:ext cx="1763688" cy="117579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38" y="3330903"/>
            <a:ext cx="2123728" cy="1415819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-324544" y="4855614"/>
            <a:ext cx="9721080" cy="3015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76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100_Presse und Öffentlichkeitsarbeit\Bilder\Bilder HRW gemischt_gesamt\Campus Kleve 1_Fotograf Linda Rozendaa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65542" y="884322"/>
            <a:ext cx="8704717" cy="477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193771"/>
            <a:ext cx="9073008" cy="642942"/>
          </a:xfrm>
        </p:spPr>
        <p:txBody>
          <a:bodyPr/>
          <a:lstStyle/>
          <a:p>
            <a:pPr algn="ctr"/>
            <a:r>
              <a:rPr lang="en-GB" sz="3200" dirty="0" smtClean="0">
                <a:solidFill>
                  <a:srgbClr val="0070C0"/>
                </a:solidFill>
              </a:rPr>
              <a:t>Thank you</a:t>
            </a:r>
            <a:endParaRPr lang="en-GB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0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480" y="188640"/>
            <a:ext cx="8231040" cy="702646"/>
          </a:xfrm>
        </p:spPr>
        <p:txBody>
          <a:bodyPr/>
          <a:lstStyle/>
          <a:p>
            <a:r>
              <a:rPr lang="de-DE" sz="3200" dirty="0" smtClean="0">
                <a:solidFill>
                  <a:srgbClr val="0070C0"/>
                </a:solidFill>
              </a:rPr>
              <a:t>The </a:t>
            </a:r>
            <a:r>
              <a:rPr lang="de-DE" sz="3200" dirty="0" err="1" smtClean="0">
                <a:solidFill>
                  <a:srgbClr val="0070C0"/>
                </a:solidFill>
              </a:rPr>
              <a:t>risk</a:t>
            </a:r>
            <a:r>
              <a:rPr lang="de-DE" sz="3200" dirty="0" smtClean="0">
                <a:solidFill>
                  <a:srgbClr val="0070C0"/>
                </a:solidFill>
              </a:rPr>
              <a:t> </a:t>
            </a:r>
            <a:r>
              <a:rPr lang="de-DE" sz="3200" dirty="0" err="1" smtClean="0">
                <a:solidFill>
                  <a:srgbClr val="0070C0"/>
                </a:solidFill>
              </a:rPr>
              <a:t>of</a:t>
            </a:r>
            <a:r>
              <a:rPr lang="de-DE" sz="3200" dirty="0" smtClean="0">
                <a:solidFill>
                  <a:srgbClr val="0070C0"/>
                </a:solidFill>
              </a:rPr>
              <a:t> </a:t>
            </a:r>
            <a:r>
              <a:rPr lang="de-DE" sz="3200" dirty="0" err="1" smtClean="0">
                <a:solidFill>
                  <a:srgbClr val="0070C0"/>
                </a:solidFill>
              </a:rPr>
              <a:t>infection</a:t>
            </a:r>
            <a:r>
              <a:rPr lang="de-DE" sz="3200" dirty="0" smtClean="0">
                <a:solidFill>
                  <a:srgbClr val="0070C0"/>
                </a:solidFill>
              </a:rPr>
              <a:t> </a:t>
            </a:r>
            <a:r>
              <a:rPr lang="de-DE" sz="3200" dirty="0" err="1" smtClean="0">
                <a:solidFill>
                  <a:srgbClr val="0070C0"/>
                </a:solidFill>
              </a:rPr>
              <a:t>at</a:t>
            </a:r>
            <a:r>
              <a:rPr lang="de-DE" sz="3200" dirty="0" smtClean="0">
                <a:solidFill>
                  <a:srgbClr val="0070C0"/>
                </a:solidFill>
              </a:rPr>
              <a:t> </a:t>
            </a:r>
            <a:r>
              <a:rPr lang="de-DE" sz="3200" dirty="0" err="1" smtClean="0">
                <a:solidFill>
                  <a:srgbClr val="0070C0"/>
                </a:solidFill>
              </a:rPr>
              <a:t>home</a:t>
            </a:r>
            <a:endParaRPr lang="de-DE" sz="3200" dirty="0">
              <a:solidFill>
                <a:srgbClr val="0070C0"/>
              </a:solidFill>
            </a:endParaRPr>
          </a:p>
        </p:txBody>
      </p:sp>
      <p:sp>
        <p:nvSpPr>
          <p:cNvPr id="4" name="Foliennummernplatzhalter 2"/>
          <p:cNvSpPr txBox="1">
            <a:spLocks/>
          </p:cNvSpPr>
          <p:nvPr/>
        </p:nvSpPr>
        <p:spPr>
          <a:xfrm>
            <a:off x="8623300" y="6575425"/>
            <a:ext cx="268288" cy="136525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0CAFDAB2-6754-4A2B-B9C7-12B5B034C5FE}" type="slidenum">
              <a:rPr lang="de-DE" sz="900" smtClean="0">
                <a:solidFill>
                  <a:srgbClr val="5F5F5F"/>
                </a:solidFill>
              </a:rPr>
              <a:pPr/>
              <a:t>7</a:t>
            </a:fld>
            <a:endParaRPr lang="de-DE" sz="900">
              <a:solidFill>
                <a:srgbClr val="5F5F5F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0" y="1407698"/>
            <a:ext cx="8071169" cy="410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 flipV="1">
            <a:off x="7795518" y="1772815"/>
            <a:ext cx="647700" cy="3273847"/>
          </a:xfrm>
          <a:prstGeom prst="rtTriangle">
            <a:avLst/>
          </a:prstGeom>
          <a:solidFill>
            <a:schemeClr val="accent2"/>
          </a:solidFill>
          <a:ln w="12700" cap="rnd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263830" y="3284538"/>
            <a:ext cx="7841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GB" dirty="0"/>
              <a:t>Risk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15938" y="6453188"/>
            <a:ext cx="996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1200"/>
              <a:t>Source: IFH</a:t>
            </a:r>
          </a:p>
        </p:txBody>
      </p:sp>
    </p:spTree>
    <p:extLst>
      <p:ext uri="{BB962C8B-B14F-4D97-AF65-F5344CB8AC3E}">
        <p14:creationId xmlns:p14="http://schemas.microsoft.com/office/powerpoint/2010/main" val="59058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0" y="1407698"/>
            <a:ext cx="8071169" cy="410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 flipV="1">
            <a:off x="7795518" y="1772815"/>
            <a:ext cx="647700" cy="3273847"/>
          </a:xfrm>
          <a:prstGeom prst="rtTriangle">
            <a:avLst/>
          </a:prstGeom>
          <a:solidFill>
            <a:schemeClr val="accent2"/>
          </a:solidFill>
          <a:ln w="12700" cap="rnd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263830" y="3284538"/>
            <a:ext cx="7841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GB" dirty="0"/>
              <a:t>Risk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15938" y="6453188"/>
            <a:ext cx="996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1200"/>
              <a:t>Source: IFH</a:t>
            </a:r>
          </a:p>
        </p:txBody>
      </p:sp>
      <p:sp>
        <p:nvSpPr>
          <p:cNvPr id="3" name="Rechteck 2"/>
          <p:cNvSpPr/>
          <p:nvPr/>
        </p:nvSpPr>
        <p:spPr>
          <a:xfrm>
            <a:off x="3275856" y="2524438"/>
            <a:ext cx="3024336" cy="1120585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0" y="188640"/>
            <a:ext cx="9144000" cy="70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56437" rtl="0" eaLnBrk="1" fontAlgn="base" hangingPunct="1">
              <a:lnSpc>
                <a:spcPts val="3628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2"/>
                </a:solidFill>
                <a:latin typeface="Arial"/>
                <a:ea typeface="ＭＳ Ｐゴシック" pitchFamily="-112" charset="-128"/>
                <a:cs typeface="Arial"/>
              </a:defRPr>
            </a:lvl1pPr>
            <a:lvl2pPr algn="l" defTabSz="456437" rtl="0" eaLnBrk="1" fontAlgn="base" hangingPunct="1">
              <a:lnSpc>
                <a:spcPts val="3628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-112" charset="0"/>
                <a:ea typeface="ＭＳ Ｐゴシック" pitchFamily="-112" charset="-128"/>
              </a:defRPr>
            </a:lvl2pPr>
            <a:lvl3pPr algn="l" defTabSz="456437" rtl="0" eaLnBrk="1" fontAlgn="base" hangingPunct="1">
              <a:lnSpc>
                <a:spcPts val="3628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-112" charset="0"/>
                <a:ea typeface="ＭＳ Ｐゴシック" pitchFamily="-112" charset="-128"/>
              </a:defRPr>
            </a:lvl3pPr>
            <a:lvl4pPr algn="l" defTabSz="456437" rtl="0" eaLnBrk="1" fontAlgn="base" hangingPunct="1">
              <a:lnSpc>
                <a:spcPts val="3628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-112" charset="0"/>
                <a:ea typeface="ＭＳ Ｐゴシック" pitchFamily="-112" charset="-128"/>
              </a:defRPr>
            </a:lvl4pPr>
            <a:lvl5pPr algn="l" defTabSz="456437" rtl="0" eaLnBrk="1" fontAlgn="base" hangingPunct="1">
              <a:lnSpc>
                <a:spcPts val="3628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-112" charset="0"/>
                <a:ea typeface="ＭＳ Ｐゴシック" pitchFamily="-112" charset="-128"/>
              </a:defRPr>
            </a:lvl5pPr>
            <a:lvl6pPr marL="414680" algn="l" defTabSz="456437" rtl="0" eaLnBrk="1" fontAlgn="base" hangingPunct="1">
              <a:lnSpc>
                <a:spcPts val="3628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-112" charset="0"/>
                <a:ea typeface="ＭＳ Ｐゴシック" pitchFamily="-112" charset="-128"/>
              </a:defRPr>
            </a:lvl6pPr>
            <a:lvl7pPr marL="829361" algn="l" defTabSz="456437" rtl="0" eaLnBrk="1" fontAlgn="base" hangingPunct="1">
              <a:lnSpc>
                <a:spcPts val="3628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-112" charset="0"/>
                <a:ea typeface="ＭＳ Ｐゴシック" pitchFamily="-112" charset="-128"/>
              </a:defRPr>
            </a:lvl7pPr>
            <a:lvl8pPr marL="1244041" algn="l" defTabSz="456437" rtl="0" eaLnBrk="1" fontAlgn="base" hangingPunct="1">
              <a:lnSpc>
                <a:spcPts val="3628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-112" charset="0"/>
                <a:ea typeface="ＭＳ Ｐゴシック" pitchFamily="-112" charset="-128"/>
              </a:defRPr>
            </a:lvl8pPr>
            <a:lvl9pPr marL="1658722" algn="l" defTabSz="456437" rtl="0" eaLnBrk="1" fontAlgn="base" hangingPunct="1">
              <a:lnSpc>
                <a:spcPts val="3628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-112" charset="0"/>
                <a:ea typeface="ＭＳ Ｐゴシック" pitchFamily="-112" charset="-128"/>
              </a:defRPr>
            </a:lvl9pPr>
          </a:lstStyle>
          <a:p>
            <a:r>
              <a:rPr lang="de-DE" sz="3200" dirty="0" smtClean="0">
                <a:solidFill>
                  <a:srgbClr val="0070C0"/>
                </a:solidFill>
              </a:rPr>
              <a:t>The </a:t>
            </a:r>
            <a:r>
              <a:rPr lang="de-DE" sz="3200" dirty="0" err="1" smtClean="0">
                <a:solidFill>
                  <a:srgbClr val="0070C0"/>
                </a:solidFill>
              </a:rPr>
              <a:t>risk</a:t>
            </a:r>
            <a:r>
              <a:rPr lang="de-DE" sz="3200" dirty="0" smtClean="0">
                <a:solidFill>
                  <a:srgbClr val="0070C0"/>
                </a:solidFill>
              </a:rPr>
              <a:t> </a:t>
            </a:r>
            <a:r>
              <a:rPr lang="de-DE" sz="3200" dirty="0" err="1" smtClean="0">
                <a:solidFill>
                  <a:srgbClr val="0070C0"/>
                </a:solidFill>
              </a:rPr>
              <a:t>of</a:t>
            </a:r>
            <a:r>
              <a:rPr lang="de-DE" sz="3200" dirty="0" smtClean="0">
                <a:solidFill>
                  <a:srgbClr val="0070C0"/>
                </a:solidFill>
              </a:rPr>
              <a:t> </a:t>
            </a:r>
            <a:r>
              <a:rPr lang="de-DE" sz="3200" dirty="0" err="1" smtClean="0">
                <a:solidFill>
                  <a:srgbClr val="0070C0"/>
                </a:solidFill>
              </a:rPr>
              <a:t>infection</a:t>
            </a:r>
            <a:r>
              <a:rPr lang="de-DE" sz="3200" dirty="0" smtClean="0">
                <a:solidFill>
                  <a:srgbClr val="0070C0"/>
                </a:solidFill>
              </a:rPr>
              <a:t> </a:t>
            </a:r>
            <a:r>
              <a:rPr lang="de-DE" sz="3200" dirty="0" err="1" smtClean="0">
                <a:solidFill>
                  <a:srgbClr val="0070C0"/>
                </a:solidFill>
              </a:rPr>
              <a:t>at</a:t>
            </a:r>
            <a:r>
              <a:rPr lang="de-DE" sz="3200" dirty="0" smtClean="0">
                <a:solidFill>
                  <a:srgbClr val="0070C0"/>
                </a:solidFill>
              </a:rPr>
              <a:t> </a:t>
            </a:r>
            <a:r>
              <a:rPr lang="de-DE" sz="3200" dirty="0" err="1" smtClean="0">
                <a:solidFill>
                  <a:srgbClr val="0070C0"/>
                </a:solidFill>
              </a:rPr>
              <a:t>home</a:t>
            </a:r>
            <a:endParaRPr lang="de-DE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55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 smtClean="0"/>
              <a:t>Decontamination</a:t>
            </a:r>
            <a:r>
              <a:rPr lang="de-DE" sz="3200" dirty="0" smtClean="0"/>
              <a:t> </a:t>
            </a:r>
            <a:r>
              <a:rPr lang="de-DE" sz="3200" dirty="0" err="1" smtClean="0"/>
              <a:t>of</a:t>
            </a:r>
            <a:r>
              <a:rPr lang="de-DE" sz="3200" dirty="0" smtClean="0"/>
              <a:t> </a:t>
            </a:r>
            <a:r>
              <a:rPr lang="de-DE" sz="3200" dirty="0" err="1" smtClean="0"/>
              <a:t>food</a:t>
            </a:r>
            <a:r>
              <a:rPr lang="de-DE" sz="3200" dirty="0" smtClean="0"/>
              <a:t> </a:t>
            </a:r>
            <a:r>
              <a:rPr lang="de-DE" sz="3200" dirty="0" err="1" smtClean="0"/>
              <a:t>contact</a:t>
            </a:r>
            <a:r>
              <a:rPr lang="de-DE" sz="3200" dirty="0" smtClean="0"/>
              <a:t> </a:t>
            </a:r>
            <a:r>
              <a:rPr lang="de-DE" sz="3200" dirty="0" err="1" smtClean="0"/>
              <a:t>surfaces</a:t>
            </a:r>
            <a:endParaRPr lang="de-DE" sz="3200" dirty="0"/>
          </a:p>
        </p:txBody>
      </p:sp>
      <p:pic>
        <p:nvPicPr>
          <p:cNvPr id="13317" name="Picture 5" descr="C:\Users\DB\AppData\Local\Microsoft\Windows\Temporary Internet Files\Content.IE5\OBPSOP84\MP900430790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7944" y="1344242"/>
            <a:ext cx="5076056" cy="399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DB\AppData\Local\Microsoft\Windows\Temporary Internet Files\Content.IE5\CU6YRR3Y\MP900448467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3932" y="1344242"/>
            <a:ext cx="4514496" cy="399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24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W_vorlage_Powerpoint_20September2010">
  <a:themeElements>
    <a:clrScheme name="Custom 1">
      <a:dk1>
        <a:sysClr val="windowText" lastClr="000000"/>
      </a:dk1>
      <a:lt1>
        <a:sysClr val="window" lastClr="FFFFFF"/>
      </a:lt1>
      <a:dk2>
        <a:srgbClr val="28255A"/>
      </a:dk2>
      <a:lt2>
        <a:srgbClr val="BEBEBE"/>
      </a:lt2>
      <a:accent1>
        <a:srgbClr val="00AFC8"/>
      </a:accent1>
      <a:accent2>
        <a:srgbClr val="0088C8"/>
      </a:accent2>
      <a:accent3>
        <a:srgbClr val="7AB51D"/>
      </a:accent3>
      <a:accent4>
        <a:srgbClr val="E2001A"/>
      </a:accent4>
      <a:accent5>
        <a:srgbClr val="E1007A"/>
      </a:accent5>
      <a:accent6>
        <a:srgbClr val="878787"/>
      </a:accent6>
      <a:hlink>
        <a:srgbClr val="0000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Präsentation-HRW</Template>
  <TotalTime>0</TotalTime>
  <Words>1122</Words>
  <Application>Microsoft Office PowerPoint</Application>
  <PresentationFormat>Bildschirmpräsentation (4:3)</PresentationFormat>
  <Paragraphs>266</Paragraphs>
  <Slides>68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68</vt:i4>
      </vt:variant>
    </vt:vector>
  </HeadingPairs>
  <TitlesOfParts>
    <vt:vector size="69" baseType="lpstr">
      <vt:lpstr>HRW_vorlage_Powerpoint_20September2010</vt:lpstr>
      <vt:lpstr>Hygiene in the non-clinical environment             </vt:lpstr>
      <vt:lpstr>Hygiene at home?</vt:lpstr>
      <vt:lpstr>Home hygiene: the consumer’s view </vt:lpstr>
      <vt:lpstr>Notifiable infections in Germany (2008)</vt:lpstr>
      <vt:lpstr>Household-associated infections</vt:lpstr>
      <vt:lpstr>The key message</vt:lpstr>
      <vt:lpstr>The risk of infection at home</vt:lpstr>
      <vt:lpstr>PowerPoint-Präsentation</vt:lpstr>
      <vt:lpstr>Decontamination of food contact surfaces</vt:lpstr>
      <vt:lpstr>PowerPoint-Präsentation</vt:lpstr>
      <vt:lpstr>PowerPoint-Präsentation</vt:lpstr>
      <vt:lpstr>Dishwashers host black yeasts</vt:lpstr>
      <vt:lpstr>Dishwashers host black yeasts</vt:lpstr>
      <vt:lpstr>But is there a risk of infection?</vt:lpstr>
      <vt:lpstr>Estimation of infection risk</vt:lpstr>
      <vt:lpstr>Groups of higher risk: YOPIs</vt:lpstr>
      <vt:lpstr>Antibacterial effect of hand dishwashing</vt:lpstr>
      <vt:lpstr>The „killer“ sponge</vt:lpstr>
      <vt:lpstr>How to sanitize a kitchen sponge</vt:lpstr>
      <vt:lpstr>The dishwasher kills…</vt:lpstr>
      <vt:lpstr>The dishwasher kills…</vt:lpstr>
      <vt:lpstr>The risk of infection at home</vt:lpstr>
      <vt:lpstr>The washing machine as source of germs</vt:lpstr>
      <vt:lpstr>Will we all die now?</vt:lpstr>
      <vt:lpstr>Infections and laundering</vt:lpstr>
      <vt:lpstr>Inactivation of Norovirus via laundering</vt:lpstr>
      <vt:lpstr>Challenge: low temperatures</vt:lpstr>
      <vt:lpstr>Hygiene in the wash- and use-cycle</vt:lpstr>
      <vt:lpstr>Hygiene in the wash- and use-cycle</vt:lpstr>
      <vt:lpstr>Hygiene in the wash- and use-cycle</vt:lpstr>
      <vt:lpstr>Challenges</vt:lpstr>
      <vt:lpstr>Challenges</vt:lpstr>
      <vt:lpstr>Challenges</vt:lpstr>
      <vt:lpstr>Challenges</vt:lpstr>
      <vt:lpstr>What happens when you wash your towels?</vt:lpstr>
      <vt:lpstr>What happens when you wash your towels?</vt:lpstr>
      <vt:lpstr>What happens when you wash your towels?</vt:lpstr>
      <vt:lpstr>PowerPoint-Präsentation</vt:lpstr>
      <vt:lpstr>Another real-life study…</vt:lpstr>
      <vt:lpstr>Analysis of Laundry in Nursery Homes </vt:lpstr>
      <vt:lpstr>Individual reduction factors</vt:lpstr>
      <vt:lpstr>Impact factors on laundry hygiene</vt:lpstr>
      <vt:lpstr>Impact factors on laundry hygiene</vt:lpstr>
      <vt:lpstr>Impact factors on laundry hygiene</vt:lpstr>
      <vt:lpstr>Impact factors on laundry hygiene</vt:lpstr>
      <vt:lpstr>Impact factors on laundry hygiene</vt:lpstr>
      <vt:lpstr>Analysis of Laundry in Nursery Homes </vt:lpstr>
      <vt:lpstr>Do hygiene rinsers help?</vt:lpstr>
      <vt:lpstr>Do hygiene rinsers help?</vt:lpstr>
      <vt:lpstr>Efficacy in the washing machine?</vt:lpstr>
      <vt:lpstr>Powder detergent with hygiene rinser</vt:lpstr>
      <vt:lpstr>Cross resistance between antibiotics and biocides</vt:lpstr>
      <vt:lpstr>Cross-resistance</vt:lpstr>
      <vt:lpstr>Resistance profile vs. origin</vt:lpstr>
      <vt:lpstr>Does biocide use enhance antibiotic resistance?</vt:lpstr>
      <vt:lpstr>Biocides at home?</vt:lpstr>
      <vt:lpstr>Biocides at home?</vt:lpstr>
      <vt:lpstr>Biocides at home?</vt:lpstr>
      <vt:lpstr>Are we too clean? The hygiene hypothesis</vt:lpstr>
      <vt:lpstr>Hygiene hypothesis: the consumer‘s view</vt:lpstr>
      <vt:lpstr>Hygiene hypothesis: the consumer‘s view</vt:lpstr>
      <vt:lpstr>Hygiene hypothesis: the scientific view</vt:lpstr>
      <vt:lpstr>Old friends hypothesis (Graham Rook)</vt:lpstr>
      <vt:lpstr>Are we too clean? </vt:lpstr>
      <vt:lpstr>Are we too clean? </vt:lpstr>
      <vt:lpstr>Targeted Hygiene</vt:lpstr>
      <vt:lpstr>Thanks</vt:lpstr>
      <vt:lpstr>Thank you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Allgemeine Sicherheitsunterweisung</dc:title>
  <dc:creator>stefan.weber</dc:creator>
  <cp:lastModifiedBy>Bockmühl, Dirk, Prof. Dr.</cp:lastModifiedBy>
  <cp:revision>157</cp:revision>
  <cp:lastPrinted>2011-01-18T09:18:57Z</cp:lastPrinted>
  <dcterms:created xsi:type="dcterms:W3CDTF">2010-03-22T13:35:34Z</dcterms:created>
  <dcterms:modified xsi:type="dcterms:W3CDTF">2014-07-08T16:46:50Z</dcterms:modified>
</cp:coreProperties>
</file>