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2" r:id="rId4"/>
    <p:sldId id="267" r:id="rId5"/>
    <p:sldId id="268" r:id="rId6"/>
    <p:sldId id="281" r:id="rId7"/>
    <p:sldId id="280" r:id="rId8"/>
    <p:sldId id="274" r:id="rId9"/>
    <p:sldId id="273" r:id="rId10"/>
    <p:sldId id="286" r:id="rId11"/>
    <p:sldId id="275" r:id="rId12"/>
    <p:sldId id="277" r:id="rId13"/>
    <p:sldId id="276" r:id="rId14"/>
    <p:sldId id="278" r:id="rId15"/>
    <p:sldId id="279" r:id="rId16"/>
    <p:sldId id="284" r:id="rId17"/>
    <p:sldId id="288" r:id="rId18"/>
  </p:sldIdLst>
  <p:sldSz cx="9144000" cy="5143500" type="screen16x9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A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9136"/>
  </p:normalViewPr>
  <p:slideViewPr>
    <p:cSldViewPr>
      <p:cViewPr varScale="1">
        <p:scale>
          <a:sx n="158" d="100"/>
          <a:sy n="158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DEEF2-49A2-B649-92BE-0929429B0F4A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59578-B108-2543-AA05-B93D3BF19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684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122C6-62F5-CA4D-A5A7-59FEF110F078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04648-98EB-374B-A47E-0471E2EC29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32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234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2516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6431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648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9753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344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1843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4200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558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05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200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262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965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369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0539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Og </a:t>
            </a:r>
            <a:r>
              <a:rPr lang="da-DK" baseline="0" dirty="0" smtClean="0"/>
              <a:t>bekymring omkring selve forholdenes betydning</a:t>
            </a:r>
          </a:p>
          <a:p>
            <a:endParaRPr lang="da-DK" baseline="0" dirty="0" smtClean="0"/>
          </a:p>
          <a:p>
            <a:r>
              <a:rPr lang="da-DK" baseline="0" dirty="0" smtClean="0"/>
              <a:t>Hygiejne kommission i Nordjylland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>
                <a:solidFill>
                  <a:schemeClr val="bg1"/>
                </a:solidFill>
              </a:rPr>
              <a:t>“</a:t>
            </a:r>
            <a:r>
              <a:rPr lang="da-DK" i="1" dirty="0" smtClean="0">
                <a:solidFill>
                  <a:schemeClr val="bg1"/>
                </a:solidFill>
              </a:rPr>
              <a:t>Retiraderne i ikke mindre end 34 af de skoler, der besøgtes, vare i en tilstand,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i="1" dirty="0" smtClean="0">
                <a:solidFill>
                  <a:schemeClr val="bg1"/>
                </a:solidFill>
              </a:rPr>
              <a:t>der lod formode, at de ikke vare rengjorte i åringer; ekskrementer lå sine steder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i="1" dirty="0" smtClean="0">
                <a:solidFill>
                  <a:schemeClr val="bg1"/>
                </a:solidFill>
              </a:rPr>
              <a:t>langt op over sæderne, og væggene vare overordentlig uhumske”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i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i="0" dirty="0" smtClean="0">
                <a:solidFill>
                  <a:schemeClr val="bg1"/>
                </a:solidFill>
              </a:rPr>
              <a:t>Helbred og morale – trivsel…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9217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4648-98EB-374B-A47E-0471E2EC299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003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Pr>
        <a:blipFill dpi="0" rotWithShape="1">
          <a:blip r:embed="rId2">
            <a:lum/>
          </a:blip>
          <a:srcRect/>
          <a:stretch>
            <a:fillRect b="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5696" y="1597819"/>
            <a:ext cx="4896544" cy="97393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35696" y="2715766"/>
            <a:ext cx="4896544" cy="64807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4A4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F3AE-A48D-4F37-8D17-505070FED8AD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552-CD2F-43E3-A1A1-EFD5D7132B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948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F3AE-A48D-4F37-8D17-505070FED8AD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552-CD2F-43E3-A1A1-EFD5D7132B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256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F3AE-A48D-4F37-8D17-505070FED8AD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552-CD2F-43E3-A1A1-EFD5D7132B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92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F3AE-A48D-4F37-8D17-505070FED8AD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552-CD2F-43E3-A1A1-EFD5D7132B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060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F3AE-A48D-4F37-8D17-505070FED8AD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552-CD2F-43E3-A1A1-EFD5D7132B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F3AE-A48D-4F37-8D17-505070FED8AD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552-CD2F-43E3-A1A1-EFD5D7132B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882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F3AE-A48D-4F37-8D17-505070FED8AD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552-CD2F-43E3-A1A1-EFD5D7132B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061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F3AE-A48D-4F37-8D17-505070FED8AD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552-CD2F-43E3-A1A1-EFD5D7132B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046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922758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F3AE-A48D-4F37-8D17-505070FED8AD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552-CD2F-43E3-A1A1-EFD5D7132B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701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F3AE-A48D-4F37-8D17-505070FED8AD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552-CD2F-43E3-A1A1-EFD5D7132B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227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F3AE-A48D-4F37-8D17-505070FED8AD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552-CD2F-43E3-A1A1-EFD5D7132B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432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F3AE-A48D-4F37-8D17-505070FED8AD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552-CD2F-43E3-A1A1-EFD5D7132B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51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F3AE-A48D-4F37-8D17-505070FED8AD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552-CD2F-43E3-A1A1-EFD5D7132B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22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F3AE-A48D-4F37-8D17-505070FED8AD}" type="datetimeFigureOut">
              <a:rPr lang="da-DK" smtClean="0"/>
              <a:t>10/03/16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E552-CD2F-43E3-A1A1-EFD5D7132B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19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563638"/>
            <a:ext cx="4896544" cy="973931"/>
          </a:xfrm>
        </p:spPr>
        <p:txBody>
          <a:bodyPr/>
          <a:lstStyle/>
          <a:p>
            <a:r>
              <a:rPr lang="da-DK" dirty="0" smtClean="0"/>
              <a:t>Undervisningsmiljø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58463" y="2492757"/>
            <a:ext cx="4896544" cy="648072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-og de nedprioriterede toiletter</a:t>
            </a:r>
          </a:p>
          <a:p>
            <a:r>
              <a:rPr lang="da-DK" sz="1300" dirty="0" smtClean="0"/>
              <a:t>                                                           Ved Fiona Rubens</a:t>
            </a:r>
            <a:endParaRPr lang="da-DK" sz="1300" dirty="0"/>
          </a:p>
        </p:txBody>
      </p:sp>
      <p:sp>
        <p:nvSpPr>
          <p:cNvPr id="5" name="Undertitel 2"/>
          <p:cNvSpPr txBox="1">
            <a:spLocks/>
          </p:cNvSpPr>
          <p:nvPr/>
        </p:nvSpPr>
        <p:spPr>
          <a:xfrm>
            <a:off x="5580112" y="1847970"/>
            <a:ext cx="3456384" cy="159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C4A45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da-DK" sz="1600" dirty="0" smtClean="0">
                <a:solidFill>
                  <a:schemeClr val="bg1"/>
                </a:solidFill>
              </a:rPr>
              <a:t>DCUM</a:t>
            </a:r>
          </a:p>
          <a:p>
            <a:pPr marL="342900" indent="-342900">
              <a:buFont typeface="Arial" charset="0"/>
              <a:buChar char="•"/>
            </a:pPr>
            <a:r>
              <a:rPr lang="da-DK" sz="1600" dirty="0" smtClean="0">
                <a:solidFill>
                  <a:schemeClr val="bg1"/>
                </a:solidFill>
              </a:rPr>
              <a:t>Undervisningsmiljø</a:t>
            </a:r>
          </a:p>
          <a:p>
            <a:pPr marL="342900" indent="-342900">
              <a:buFont typeface="Arial" charset="0"/>
              <a:buChar char="•"/>
            </a:pPr>
            <a:r>
              <a:rPr lang="da-DK" sz="1600" dirty="0" smtClean="0">
                <a:solidFill>
                  <a:schemeClr val="bg1"/>
                </a:solidFill>
              </a:rPr>
              <a:t>Toiletproblematik igennem tiden</a:t>
            </a:r>
          </a:p>
          <a:p>
            <a:pPr marL="342900" indent="-342900">
              <a:buFont typeface="Arial" charset="0"/>
              <a:buChar char="•"/>
            </a:pPr>
            <a:r>
              <a:rPr lang="da-DK" sz="1600" dirty="0" smtClean="0">
                <a:solidFill>
                  <a:schemeClr val="bg1"/>
                </a:solidFill>
              </a:rPr>
              <a:t>Kompleksitet</a:t>
            </a:r>
          </a:p>
          <a:p>
            <a:pPr marL="342900" indent="-342900">
              <a:buFont typeface="Arial" charset="0"/>
              <a:buChar char="•"/>
            </a:pPr>
            <a:r>
              <a:rPr lang="da-DK" sz="1600" dirty="0" smtClean="0">
                <a:solidFill>
                  <a:schemeClr val="bg1"/>
                </a:solidFill>
              </a:rPr>
              <a:t>Hvad kan vi gøre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57200" y="26749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Hvorfor lykkedes vi så ikke?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841">
            <a:off x="4599697" y="1639251"/>
            <a:ext cx="4009788" cy="1250296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99812"/>
            <a:ext cx="3679180" cy="890251"/>
          </a:xfrm>
          <a:prstGeom prst="rect">
            <a:avLst/>
          </a:prstGeom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679180" cy="534075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60" y="3176644"/>
            <a:ext cx="4112119" cy="1864318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117">
            <a:off x="97180" y="2720706"/>
            <a:ext cx="4699496" cy="1802121"/>
          </a:xfrm>
          <a:prstGeom prst="rect">
            <a:avLst/>
          </a:prstGeom>
          <a:effectLst>
            <a:outerShdw blurRad="50800" dist="762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39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2411760" y="1707654"/>
            <a:ext cx="1913167" cy="1913167"/>
          </a:xfrm>
          <a:prstGeom prst="ellipse">
            <a:avLst/>
          </a:prstGeom>
          <a:solidFill>
            <a:schemeClr val="bg1">
              <a:alpha val="30000"/>
            </a:schemeClr>
          </a:solidFill>
          <a:ln w="47625">
            <a:solidFill>
              <a:schemeClr val="bg1"/>
            </a:solidFill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Problematikkens kompleksitet…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1493330" y="155902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Lovgivning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4356286" y="2093612"/>
            <a:ext cx="207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Helvetica Neue Light"/>
                <a:cs typeface="Helvetica Neue Light"/>
              </a:rPr>
              <a:t>Ressourcer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1240200" y="3400119"/>
            <a:ext cx="180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Kultur og tabu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3" name="Tekstfelt 12"/>
          <p:cNvSpPr txBox="1"/>
          <p:nvPr/>
        </p:nvSpPr>
        <p:spPr>
          <a:xfrm rot="1051731">
            <a:off x="2474796" y="2453165"/>
            <a:ext cx="1885340" cy="38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accent4">
                    <a:lumMod val="50000"/>
                  </a:schemeClr>
                </a:solidFill>
                <a:latin typeface="Helvetica Neue Light"/>
                <a:cs typeface="Helvetica Neue Light"/>
              </a:rPr>
              <a:t>PRIORITERING</a:t>
            </a:r>
            <a:endParaRPr lang="da-DK" b="1" dirty="0">
              <a:solidFill>
                <a:schemeClr val="accent4">
                  <a:lumMod val="5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4" name="Vinkel 13"/>
          <p:cNvSpPr/>
          <p:nvPr/>
        </p:nvSpPr>
        <p:spPr>
          <a:xfrm rot="16200000">
            <a:off x="2250816" y="2527017"/>
            <a:ext cx="321886" cy="32188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5" name="Vinkel 14"/>
          <p:cNvSpPr/>
          <p:nvPr/>
        </p:nvSpPr>
        <p:spPr>
          <a:xfrm rot="1725095">
            <a:off x="3765477" y="1737022"/>
            <a:ext cx="321886" cy="32188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6" name="Vinkel 15"/>
          <p:cNvSpPr/>
          <p:nvPr/>
        </p:nvSpPr>
        <p:spPr>
          <a:xfrm rot="8121127">
            <a:off x="3843893" y="3190722"/>
            <a:ext cx="321886" cy="32188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7" name="Tekstfelt 16"/>
          <p:cNvSpPr txBox="1"/>
          <p:nvPr/>
        </p:nvSpPr>
        <p:spPr>
          <a:xfrm>
            <a:off x="4144937" y="376183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- kan betyde at emnet nedprioriteres</a:t>
            </a:r>
            <a:endParaRPr lang="da-DK" sz="24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30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Typiske problematikker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da-DK" dirty="0" smtClean="0"/>
          </a:p>
          <a:p>
            <a:r>
              <a:rPr lang="da-DK" dirty="0" smtClean="0"/>
              <a:t>Stand og vedligehold</a:t>
            </a:r>
          </a:p>
          <a:p>
            <a:r>
              <a:rPr lang="da-DK" dirty="0" smtClean="0"/>
              <a:t>Antal og afstande</a:t>
            </a:r>
          </a:p>
          <a:p>
            <a:r>
              <a:rPr lang="da-DK" dirty="0"/>
              <a:t>Adfærd, ansvar og ejerskab</a:t>
            </a:r>
          </a:p>
          <a:p>
            <a:r>
              <a:rPr lang="da-DK" dirty="0" smtClean="0"/>
              <a:t>Rengøring</a:t>
            </a:r>
          </a:p>
          <a:p>
            <a:r>
              <a:rPr lang="da-DK" dirty="0" smtClean="0"/>
              <a:t>Kultur, vaner og regler</a:t>
            </a:r>
          </a:p>
          <a:p>
            <a:r>
              <a:rPr lang="da-DK" dirty="0" smtClean="0"/>
              <a:t>Tryghed og tabu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72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-takket stjerne 6"/>
          <p:cNvSpPr/>
          <p:nvPr/>
        </p:nvSpPr>
        <p:spPr>
          <a:xfrm>
            <a:off x="5111552" y="1063229"/>
            <a:ext cx="3636912" cy="3812777"/>
          </a:xfrm>
          <a:prstGeom prst="star6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63272" cy="857250"/>
          </a:xfrm>
        </p:spPr>
        <p:txBody>
          <a:bodyPr>
            <a:normAutofit/>
          </a:bodyPr>
          <a:lstStyle/>
          <a:p>
            <a:r>
              <a:rPr lang="da-DK" dirty="0" smtClean="0"/>
              <a:t>Det er vigtigt at vi lykkedes fordi: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4474840" cy="3394472"/>
          </a:xfrm>
        </p:spPr>
        <p:txBody>
          <a:bodyPr>
            <a:normAutofit fontScale="77500" lnSpcReduction="20000"/>
          </a:bodyPr>
          <a:lstStyle/>
          <a:p>
            <a:endParaRPr lang="da-DK" dirty="0" smtClean="0"/>
          </a:p>
          <a:p>
            <a:r>
              <a:rPr lang="da-DK" dirty="0" smtClean="0"/>
              <a:t>Mindre fravær</a:t>
            </a:r>
          </a:p>
          <a:p>
            <a:pPr lvl="1"/>
            <a:r>
              <a:rPr lang="da-DK" dirty="0" smtClean="0"/>
              <a:t>Afbryde smitteveje</a:t>
            </a:r>
          </a:p>
          <a:p>
            <a:pPr lvl="1"/>
            <a:r>
              <a:rPr lang="da-DK" dirty="0" smtClean="0"/>
              <a:t>Mindske </a:t>
            </a:r>
            <a:r>
              <a:rPr lang="da-DK" dirty="0"/>
              <a:t>inkontinens mv.</a:t>
            </a:r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r>
              <a:rPr lang="da-DK" dirty="0" smtClean="0"/>
              <a:t>Bedre trivsel</a:t>
            </a:r>
          </a:p>
          <a:p>
            <a:pPr lvl="1"/>
            <a:r>
              <a:rPr lang="da-DK" dirty="0" smtClean="0"/>
              <a:t>Fysisk velbefindende</a:t>
            </a:r>
          </a:p>
          <a:p>
            <a:pPr lvl="1"/>
            <a:r>
              <a:rPr lang="da-DK" dirty="0" smtClean="0"/>
              <a:t>Tryghed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5543898" y="2144857"/>
            <a:ext cx="27254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solidFill>
                  <a:schemeClr val="accent4">
                    <a:lumMod val="75000"/>
                  </a:schemeClr>
                </a:solidFill>
              </a:rPr>
              <a:t>Forudsætninger</a:t>
            </a:r>
          </a:p>
          <a:p>
            <a:pPr algn="ctr"/>
            <a:r>
              <a:rPr lang="da-DK" sz="2800" dirty="0" smtClean="0">
                <a:solidFill>
                  <a:schemeClr val="accent4">
                    <a:lumMod val="75000"/>
                  </a:schemeClr>
                </a:solidFill>
              </a:rPr>
              <a:t> for </a:t>
            </a:r>
          </a:p>
          <a:p>
            <a:pPr algn="ctr"/>
            <a:r>
              <a:rPr lang="da-DK" sz="2800" b="1" dirty="0" smtClean="0">
                <a:solidFill>
                  <a:schemeClr val="accent4">
                    <a:lumMod val="75000"/>
                  </a:schemeClr>
                </a:solidFill>
              </a:rPr>
              <a:t>LÆRING</a:t>
            </a:r>
            <a:endParaRPr lang="da-DK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Vinkel 4"/>
          <p:cNvSpPr/>
          <p:nvPr/>
        </p:nvSpPr>
        <p:spPr>
          <a:xfrm>
            <a:off x="4807448" y="2735892"/>
            <a:ext cx="484632" cy="484632"/>
          </a:xfrm>
          <a:prstGeom prst="chevron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8" name="Vinkel 7"/>
          <p:cNvSpPr/>
          <p:nvPr/>
        </p:nvSpPr>
        <p:spPr>
          <a:xfrm>
            <a:off x="4430865" y="2735892"/>
            <a:ext cx="484632" cy="484632"/>
          </a:xfrm>
          <a:prstGeom prst="chevron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8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kan vi gøre?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867544"/>
          </a:xfrm>
        </p:spPr>
        <p:txBody>
          <a:bodyPr>
            <a:normAutofit/>
          </a:bodyPr>
          <a:lstStyle/>
          <a:p>
            <a:r>
              <a:rPr lang="da-DK" dirty="0" smtClean="0"/>
              <a:t>Forskellige steder at </a:t>
            </a:r>
            <a:r>
              <a:rPr lang="da-DK" smtClean="0"/>
              <a:t>angribe fra</a:t>
            </a:r>
            <a:endParaRPr lang="da-DK" dirty="0" smtClean="0"/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611560" y="1995686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a-DK" sz="2400" dirty="0" smtClean="0"/>
              <a:t>Lovgivning som afspejler at alle mennesker (store som små) har ret til et </a:t>
            </a:r>
            <a:r>
              <a:rPr lang="da-DK" sz="2400" smtClean="0"/>
              <a:t>ordenligt fysisk miljø</a:t>
            </a:r>
            <a:r>
              <a:rPr lang="da-DK" sz="2400" dirty="0" smtClean="0"/>
              <a:t>, herunder toiletter i defineret antal og stand.</a:t>
            </a:r>
          </a:p>
          <a:p>
            <a:pPr lvl="1"/>
            <a:endParaRPr lang="da-DK" dirty="0" smtClean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679293" y="3474530"/>
            <a:ext cx="8229600" cy="1473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a-DK" sz="2400" dirty="0"/>
              <a:t>’Viden om’ som gør beslutningstagere som bygherre og bygherrerådgiver i stand til at træffe de rette prioriteringer.</a:t>
            </a:r>
          </a:p>
          <a:p>
            <a:pPr lvl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7279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648072"/>
          </a:xfrm>
        </p:spPr>
        <p:txBody>
          <a:bodyPr>
            <a:normAutofit/>
          </a:bodyPr>
          <a:lstStyle/>
          <a:p>
            <a:pPr lvl="1"/>
            <a:r>
              <a:rPr lang="da-DK" dirty="0" smtClean="0"/>
              <a:t>Lokale indsatser</a:t>
            </a:r>
          </a:p>
          <a:p>
            <a:pPr lvl="3"/>
            <a:endParaRPr lang="da-DK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457200" y="771550"/>
            <a:ext cx="8229600" cy="95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a-DK" sz="1800" dirty="0"/>
              <a:t>Mere rengøring</a:t>
            </a:r>
          </a:p>
          <a:p>
            <a:pPr lvl="3"/>
            <a:r>
              <a:rPr lang="da-DK" sz="1800" dirty="0" smtClean="0"/>
              <a:t>Miljøteams</a:t>
            </a:r>
            <a:endParaRPr lang="da-DK" sz="1800" dirty="0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453468" y="1382644"/>
            <a:ext cx="8229600" cy="95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a-DK" sz="1800" dirty="0" smtClean="0"/>
              <a:t>Opgør med tabu og regler</a:t>
            </a:r>
          </a:p>
          <a:p>
            <a:pPr lvl="3"/>
            <a:r>
              <a:rPr lang="da-DK" sz="1800" dirty="0" smtClean="0"/>
              <a:t>Når man skal, skal man…</a:t>
            </a:r>
          </a:p>
          <a:p>
            <a:pPr lvl="3"/>
            <a:r>
              <a:rPr lang="da-DK" sz="1800" dirty="0" smtClean="0"/>
              <a:t>Fokus på tryghed</a:t>
            </a:r>
          </a:p>
          <a:p>
            <a:pPr lvl="2"/>
            <a:endParaRPr lang="da-DK" sz="1800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444257" y="2369464"/>
            <a:ext cx="8229600" cy="95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a-DK" sz="1800" dirty="0"/>
              <a:t>Vedkommende viden</a:t>
            </a:r>
          </a:p>
          <a:p>
            <a:pPr lvl="3"/>
            <a:r>
              <a:rPr lang="da-DK" sz="1800" dirty="0"/>
              <a:t>Anvendelsesorienteret undervisning</a:t>
            </a:r>
          </a:p>
          <a:p>
            <a:pPr lvl="4"/>
            <a:r>
              <a:rPr lang="da-DK" sz="1800" dirty="0"/>
              <a:t>Natur og teknologi, Håndværk og Design, Madkundskab, Dansk mv.</a:t>
            </a:r>
          </a:p>
          <a:p>
            <a:pPr lvl="2"/>
            <a:endParaRPr lang="da-DK" sz="1800" dirty="0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444257" y="3579862"/>
            <a:ext cx="8229600" cy="95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a-DK" sz="1800" dirty="0"/>
              <a:t>Elevinddragelse</a:t>
            </a:r>
          </a:p>
          <a:p>
            <a:pPr lvl="3"/>
            <a:r>
              <a:rPr lang="da-DK" sz="1800" dirty="0"/>
              <a:t>Indflydelse på æstetik og stemning</a:t>
            </a:r>
          </a:p>
          <a:p>
            <a:pPr lvl="3"/>
            <a:r>
              <a:rPr lang="da-DK" sz="1800" dirty="0"/>
              <a:t>Ejerskab for toiletternes tilstand</a:t>
            </a:r>
          </a:p>
          <a:p>
            <a:pPr lvl="3"/>
            <a:r>
              <a:rPr lang="da-DK" sz="1800" dirty="0"/>
              <a:t>Respekt for hinanden</a:t>
            </a:r>
          </a:p>
        </p:txBody>
      </p:sp>
    </p:spTree>
    <p:extLst>
      <p:ext uri="{BB962C8B-B14F-4D97-AF65-F5344CB8AC3E}">
        <p14:creationId xmlns:p14="http://schemas.microsoft.com/office/powerpoint/2010/main" val="127402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Angrib hele vejen rundt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2843808" y="2211710"/>
            <a:ext cx="1913167" cy="1913167"/>
          </a:xfrm>
          <a:prstGeom prst="ellipse">
            <a:avLst/>
          </a:prstGeom>
          <a:solidFill>
            <a:schemeClr val="bg1">
              <a:alpha val="30000"/>
            </a:schemeClr>
          </a:solidFill>
          <a:ln w="47625">
            <a:solidFill>
              <a:schemeClr val="bg1"/>
            </a:solidFill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 rot="21023979">
            <a:off x="657468" y="3296026"/>
            <a:ext cx="210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mtClean="0">
                <a:solidFill>
                  <a:schemeClr val="bg1"/>
                </a:solidFill>
                <a:latin typeface="Helvetica Neue Light"/>
                <a:cs typeface="Helvetica Neue Light"/>
              </a:rPr>
              <a:t>Kulturændring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5177802" y="3035156"/>
            <a:ext cx="207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Ressourcer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2906844" y="2957221"/>
            <a:ext cx="1885340" cy="38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smtClean="0">
                <a:solidFill>
                  <a:schemeClr val="accent4">
                    <a:lumMod val="50000"/>
                  </a:schemeClr>
                </a:solidFill>
                <a:latin typeface="Helvetica Neue Light"/>
                <a:cs typeface="Helvetica Neue Light"/>
              </a:rPr>
              <a:t>TOILETTER</a:t>
            </a:r>
            <a:endParaRPr lang="da-DK" b="1" dirty="0">
              <a:solidFill>
                <a:schemeClr val="accent4">
                  <a:lumMod val="5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Vinkel 8"/>
          <p:cNvSpPr/>
          <p:nvPr/>
        </p:nvSpPr>
        <p:spPr>
          <a:xfrm rot="21123382">
            <a:off x="2429216" y="3240520"/>
            <a:ext cx="321886" cy="321886"/>
          </a:xfrm>
          <a:prstGeom prst="chevron">
            <a:avLst>
              <a:gd name="adj" fmla="val 527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 rot="2230893">
            <a:off x="1157194" y="2007563"/>
            <a:ext cx="210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Faciliteter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1" name="Vinkel 10"/>
          <p:cNvSpPr/>
          <p:nvPr/>
        </p:nvSpPr>
        <p:spPr>
          <a:xfrm rot="2330296">
            <a:off x="2560338" y="2461015"/>
            <a:ext cx="321886" cy="321886"/>
          </a:xfrm>
          <a:prstGeom prst="chevron">
            <a:avLst>
              <a:gd name="adj" fmla="val 527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2" name="Vinkel 11"/>
          <p:cNvSpPr/>
          <p:nvPr/>
        </p:nvSpPr>
        <p:spPr>
          <a:xfrm rot="10800000">
            <a:off x="4885741" y="3058879"/>
            <a:ext cx="321886" cy="321886"/>
          </a:xfrm>
          <a:prstGeom prst="chevron">
            <a:avLst>
              <a:gd name="adj" fmla="val 527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3" name="Tekstfelt 12"/>
          <p:cNvSpPr txBox="1"/>
          <p:nvPr/>
        </p:nvSpPr>
        <p:spPr>
          <a:xfrm rot="19135759">
            <a:off x="4583589" y="1390207"/>
            <a:ext cx="207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Konkret lovgivning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4" name="Vinkel 13"/>
          <p:cNvSpPr/>
          <p:nvPr/>
        </p:nvSpPr>
        <p:spPr>
          <a:xfrm rot="8335759">
            <a:off x="4600745" y="2181684"/>
            <a:ext cx="321886" cy="321886"/>
          </a:xfrm>
          <a:prstGeom prst="chevron">
            <a:avLst>
              <a:gd name="adj" fmla="val 527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 rot="2424028">
            <a:off x="4466030" y="4685721"/>
            <a:ext cx="207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Bryd tabu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6" name="Vinkel 15"/>
          <p:cNvSpPr/>
          <p:nvPr/>
        </p:nvSpPr>
        <p:spPr>
          <a:xfrm rot="13224028">
            <a:off x="4446256" y="3984826"/>
            <a:ext cx="321886" cy="321886"/>
          </a:xfrm>
          <a:prstGeom prst="chevron">
            <a:avLst>
              <a:gd name="adj" fmla="val 527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7" name="Tekstfelt 16"/>
          <p:cNvSpPr txBox="1"/>
          <p:nvPr/>
        </p:nvSpPr>
        <p:spPr>
          <a:xfrm>
            <a:off x="457200" y="1036949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</a:rPr>
              <a:t>Prioritér: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18" name="Tekstfelt 17"/>
          <p:cNvSpPr txBox="1"/>
          <p:nvPr/>
        </p:nvSpPr>
        <p:spPr>
          <a:xfrm rot="18285623">
            <a:off x="1614554" y="4465587"/>
            <a:ext cx="210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Adfærd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9" name="Vinkel 18"/>
          <p:cNvSpPr/>
          <p:nvPr/>
        </p:nvSpPr>
        <p:spPr>
          <a:xfrm rot="18385026">
            <a:off x="2882408" y="3997284"/>
            <a:ext cx="321886" cy="321886"/>
          </a:xfrm>
          <a:prstGeom prst="chevron">
            <a:avLst>
              <a:gd name="adj" fmla="val 527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0" name="Tekstfelt 19"/>
          <p:cNvSpPr txBox="1"/>
          <p:nvPr/>
        </p:nvSpPr>
        <p:spPr>
          <a:xfrm rot="3600000">
            <a:off x="2052978" y="1765938"/>
            <a:ext cx="207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Helvetica Neue Light"/>
                <a:cs typeface="Helvetica Neue Light"/>
              </a:rPr>
              <a:t>Oplysning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1" name="Vinkel 20"/>
          <p:cNvSpPr/>
          <p:nvPr/>
        </p:nvSpPr>
        <p:spPr>
          <a:xfrm rot="3295260">
            <a:off x="3017325" y="1970492"/>
            <a:ext cx="321886" cy="321886"/>
          </a:xfrm>
          <a:prstGeom prst="chevron">
            <a:avLst>
              <a:gd name="adj" fmla="val 527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2" name="Tekstfelt 21"/>
          <p:cNvSpPr txBox="1"/>
          <p:nvPr/>
        </p:nvSpPr>
        <p:spPr>
          <a:xfrm>
            <a:off x="5435600" y="3780149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smtClean="0">
                <a:solidFill>
                  <a:schemeClr val="bg1"/>
                </a:solidFill>
              </a:rPr>
              <a:t>Vær forandringsagenter</a:t>
            </a:r>
            <a:endParaRPr lang="da-D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5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8" grpId="0"/>
      <p:bldP spid="19" grpId="0" animBg="1"/>
      <p:bldP spid="20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0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DCUM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Statslig videnscenter</a:t>
            </a:r>
            <a:endParaRPr lang="da-DK" sz="2800" dirty="0"/>
          </a:p>
          <a:p>
            <a:r>
              <a:rPr lang="da-DK" sz="2800" dirty="0" smtClean="0"/>
              <a:t>Trivsel</a:t>
            </a:r>
            <a:r>
              <a:rPr lang="da-DK" sz="2800" dirty="0"/>
              <a:t>, sundhed, udvikling og læring for </a:t>
            </a:r>
            <a:r>
              <a:rPr lang="da-DK" sz="2800" dirty="0" smtClean="0"/>
              <a:t>alle</a:t>
            </a:r>
          </a:p>
          <a:p>
            <a:r>
              <a:rPr lang="da-DK" sz="2800" dirty="0"/>
              <a:t>Fysisk, psykisk og æstetisk </a:t>
            </a:r>
            <a:r>
              <a:rPr lang="da-DK" sz="2800" dirty="0" smtClean="0"/>
              <a:t>miljø</a:t>
            </a:r>
          </a:p>
          <a:p>
            <a:r>
              <a:rPr lang="da-DK" sz="2800" dirty="0" smtClean="0"/>
              <a:t>Medindflydelse et kerneområde</a:t>
            </a:r>
            <a:endParaRPr lang="da-DK" sz="2800" dirty="0"/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74781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3998" y="3717748"/>
            <a:ext cx="8229600" cy="870226"/>
          </a:xfrm>
        </p:spPr>
        <p:txBody>
          <a:bodyPr/>
          <a:lstStyle/>
          <a:p>
            <a:r>
              <a:rPr lang="da-DK" dirty="0" smtClean="0"/>
              <a:t>Børne og unge perspektiv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/>
          <a:srcRect l="1094"/>
          <a:stretch/>
        </p:blipFill>
        <p:spPr>
          <a:xfrm>
            <a:off x="0" y="0"/>
            <a:ext cx="9144000" cy="35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9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Undervisningsmiljøloven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1" dirty="0">
                <a:cs typeface="Lucida Sans"/>
              </a:rPr>
              <a:t>”Elever, studerende og andre deltagere i offentlig og privat undervisning har ret til et godt undervisningsmiljø, således at undervisningen kan foregå sikkerheds- og sundhedsmæssigt fuldt forsvarligt”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240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gebenet trekant 5"/>
          <p:cNvSpPr/>
          <p:nvPr/>
        </p:nvSpPr>
        <p:spPr>
          <a:xfrm>
            <a:off x="3491880" y="915566"/>
            <a:ext cx="3451110" cy="2888899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4644008" y="465908"/>
            <a:ext cx="115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Psykisk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6985324" y="3780097"/>
            <a:ext cx="115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Fysisk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2475533" y="3780097"/>
            <a:ext cx="115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Æstetisk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8" name="Højre-venstrepil 7"/>
          <p:cNvSpPr/>
          <p:nvPr/>
        </p:nvSpPr>
        <p:spPr>
          <a:xfrm rot="18132882">
            <a:off x="2852432" y="2152891"/>
            <a:ext cx="2438518" cy="165871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Højre-venstrepil 8"/>
          <p:cNvSpPr/>
          <p:nvPr/>
        </p:nvSpPr>
        <p:spPr>
          <a:xfrm>
            <a:off x="3992843" y="3955777"/>
            <a:ext cx="2438518" cy="165871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Højre-venstrepil 9"/>
          <p:cNvSpPr/>
          <p:nvPr/>
        </p:nvSpPr>
        <p:spPr>
          <a:xfrm rot="3600000">
            <a:off x="5084611" y="2174494"/>
            <a:ext cx="2438518" cy="165871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cap="sq"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/>
          <p:cNvSpPr txBox="1"/>
          <p:nvPr/>
        </p:nvSpPr>
        <p:spPr>
          <a:xfrm>
            <a:off x="4426850" y="2363334"/>
            <a:ext cx="161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FFFF"/>
                </a:solidFill>
              </a:rPr>
              <a:t>Trivsel og læring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da-DK" dirty="0" smtClean="0"/>
              <a:t>UM trekanten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372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øjrepil 3"/>
          <p:cNvSpPr/>
          <p:nvPr/>
        </p:nvSpPr>
        <p:spPr>
          <a:xfrm rot="10800000">
            <a:off x="5655716" y="3067440"/>
            <a:ext cx="658703" cy="37677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Forudsætninger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3695969" y="3078793"/>
            <a:ext cx="161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FFFFFF"/>
                </a:solidFill>
              </a:rPr>
              <a:t>TRIVSEL</a:t>
            </a:r>
            <a:endParaRPr lang="da-DK" b="1" dirty="0">
              <a:solidFill>
                <a:srgbClr val="FFFFFF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3695969" y="1533760"/>
            <a:ext cx="161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FFFFFF"/>
                </a:solidFill>
              </a:rPr>
              <a:t>LÆRING</a:t>
            </a:r>
            <a:endParaRPr lang="da-DK" b="1" dirty="0">
              <a:solidFill>
                <a:srgbClr val="FFFFFF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150334" y="2571750"/>
            <a:ext cx="2448272" cy="13681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/>
          <p:cNvSpPr txBox="1"/>
          <p:nvPr/>
        </p:nvSpPr>
        <p:spPr>
          <a:xfrm>
            <a:off x="6012160" y="293266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Ansvar og </a:t>
            </a:r>
          </a:p>
          <a:p>
            <a:pPr algn="ctr"/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ejerskab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0" name="Kløftet højrepil 9"/>
          <p:cNvSpPr/>
          <p:nvPr/>
        </p:nvSpPr>
        <p:spPr>
          <a:xfrm rot="16200000">
            <a:off x="4104612" y="2334424"/>
            <a:ext cx="526687" cy="27726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Kløftet højrepil 10"/>
          <p:cNvSpPr/>
          <p:nvPr/>
        </p:nvSpPr>
        <p:spPr>
          <a:xfrm rot="5400000">
            <a:off x="4418627" y="2365572"/>
            <a:ext cx="526687" cy="27726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 rot="2125174">
            <a:off x="166547" y="3613930"/>
            <a:ext cx="1173902" cy="376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mtClean="0">
                <a:solidFill>
                  <a:schemeClr val="bg1"/>
                </a:solidFill>
                <a:latin typeface="Helvetica Neue Light"/>
                <a:cs typeface="Helvetica Neue Light"/>
              </a:rPr>
              <a:t>Indeklima</a:t>
            </a:r>
            <a:endParaRPr lang="da-DK" dirty="0" smtClean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3" name="Rektangel 12"/>
          <p:cNvSpPr/>
          <p:nvPr/>
        </p:nvSpPr>
        <p:spPr>
          <a:xfrm rot="19647294">
            <a:off x="2490809" y="3668682"/>
            <a:ext cx="1100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mtClean="0">
                <a:solidFill>
                  <a:schemeClr val="bg1"/>
                </a:solidFill>
                <a:latin typeface="Helvetica Neue Light"/>
                <a:cs typeface="Helvetica Neue Light"/>
              </a:rPr>
              <a:t>Hygiejne</a:t>
            </a:r>
          </a:p>
        </p:txBody>
      </p:sp>
      <p:sp>
        <p:nvSpPr>
          <p:cNvPr id="14" name="Rektangel 13"/>
          <p:cNvSpPr/>
          <p:nvPr/>
        </p:nvSpPr>
        <p:spPr>
          <a:xfrm rot="20633086">
            <a:off x="270991" y="2369557"/>
            <a:ext cx="1226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Ergonomi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398727" y="3990823"/>
            <a:ext cx="1079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Toiletter</a:t>
            </a:r>
          </a:p>
        </p:txBody>
      </p:sp>
      <p:sp>
        <p:nvSpPr>
          <p:cNvPr id="16" name="Rektangel 15"/>
          <p:cNvSpPr/>
          <p:nvPr/>
        </p:nvSpPr>
        <p:spPr>
          <a:xfrm>
            <a:off x="1593642" y="2157502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mtClean="0">
                <a:solidFill>
                  <a:schemeClr val="bg1"/>
                </a:solidFill>
                <a:latin typeface="Helvetica Neue Light"/>
                <a:cs typeface="Helvetica Neue Light"/>
              </a:rPr>
              <a:t>kost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7" name="Rektangel 16"/>
          <p:cNvSpPr/>
          <p:nvPr/>
        </p:nvSpPr>
        <p:spPr>
          <a:xfrm rot="1542992">
            <a:off x="2346382" y="2434693"/>
            <a:ext cx="1298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Bevægelse</a:t>
            </a:r>
          </a:p>
        </p:txBody>
      </p:sp>
      <p:sp>
        <p:nvSpPr>
          <p:cNvPr id="18" name="Højrepil 17"/>
          <p:cNvSpPr/>
          <p:nvPr/>
        </p:nvSpPr>
        <p:spPr>
          <a:xfrm>
            <a:off x="2905185" y="3078793"/>
            <a:ext cx="658703" cy="37677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/>
          <p:cNvSpPr/>
          <p:nvPr/>
        </p:nvSpPr>
        <p:spPr>
          <a:xfrm>
            <a:off x="667732" y="2571750"/>
            <a:ext cx="2448272" cy="13681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/>
          <p:cNvSpPr txBox="1"/>
          <p:nvPr/>
        </p:nvSpPr>
        <p:spPr>
          <a:xfrm>
            <a:off x="549199" y="2932661"/>
            <a:ext cx="264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Sundhed </a:t>
            </a:r>
            <a:r>
              <a:rPr lang="da-DK" smtClean="0">
                <a:solidFill>
                  <a:schemeClr val="bg1"/>
                </a:solidFill>
                <a:latin typeface="Helvetica Neue Light"/>
                <a:cs typeface="Helvetica Neue Light"/>
              </a:rPr>
              <a:t>og velbefindende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1" name="Rektangel 20"/>
          <p:cNvSpPr/>
          <p:nvPr/>
        </p:nvSpPr>
        <p:spPr>
          <a:xfrm rot="20405941">
            <a:off x="7366988" y="3766720"/>
            <a:ext cx="1766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Fælles værdier</a:t>
            </a:r>
          </a:p>
        </p:txBody>
      </p:sp>
      <p:sp>
        <p:nvSpPr>
          <p:cNvPr id="22" name="Rektangel 21"/>
          <p:cNvSpPr/>
          <p:nvPr/>
        </p:nvSpPr>
        <p:spPr>
          <a:xfrm rot="736704">
            <a:off x="7037378" y="2292155"/>
            <a:ext cx="198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Medbestemmelse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ktangel 22"/>
          <p:cNvSpPr/>
          <p:nvPr/>
        </p:nvSpPr>
        <p:spPr>
          <a:xfrm rot="20101744">
            <a:off x="6180368" y="2305896"/>
            <a:ext cx="624595" cy="369332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none">
            <a:spAutoFit/>
            <a:flatTx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Tillid</a:t>
            </a:r>
            <a:endParaRPr lang="da-DK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ktangel 23"/>
          <p:cNvSpPr/>
          <p:nvPr/>
        </p:nvSpPr>
        <p:spPr>
          <a:xfrm rot="1318266">
            <a:off x="5989340" y="3872386"/>
            <a:ext cx="1298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Forståelse</a:t>
            </a:r>
          </a:p>
        </p:txBody>
      </p:sp>
      <p:sp>
        <p:nvSpPr>
          <p:cNvPr id="25" name="180 graders pil 24"/>
          <p:cNvSpPr/>
          <p:nvPr/>
        </p:nvSpPr>
        <p:spPr>
          <a:xfrm rot="10800000">
            <a:off x="1703964" y="4289522"/>
            <a:ext cx="5748354" cy="568755"/>
          </a:xfrm>
          <a:prstGeom prst="utur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35846"/>
            <a:ext cx="8229600" cy="857250"/>
          </a:xfrm>
        </p:spPr>
        <p:txBody>
          <a:bodyPr/>
          <a:lstStyle/>
          <a:p>
            <a:r>
              <a:rPr lang="da-DK" dirty="0" smtClean="0"/>
              <a:t>Hygiejne i skolen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4281302"/>
            <a:ext cx="8229600" cy="867543"/>
          </a:xfrm>
        </p:spPr>
        <p:txBody>
          <a:bodyPr>
            <a:normAutofit/>
          </a:bodyPr>
          <a:lstStyle/>
          <a:p>
            <a:pPr lvl="1"/>
            <a:r>
              <a:rPr lang="da-DK" dirty="0" smtClean="0"/>
              <a:t>Handler i høj grad om toiletterne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9" b="31224"/>
          <a:stretch/>
        </p:blipFill>
        <p:spPr>
          <a:xfrm>
            <a:off x="10183" y="0"/>
            <a:ext cx="9144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7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Ikke nyt med fokus på toiletter…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75606"/>
            <a:ext cx="5413387" cy="3558071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259632" y="12756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2400" b="1" dirty="0" smtClean="0">
                <a:solidFill>
                  <a:schemeClr val="bg1"/>
                </a:solidFill>
              </a:rPr>
              <a:t>1882</a:t>
            </a:r>
            <a:endParaRPr lang="da-DK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9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Fra </a:t>
            </a:r>
            <a:r>
              <a:rPr lang="da-DK" dirty="0" smtClean="0"/>
              <a:t>retirader </a:t>
            </a:r>
            <a:r>
              <a:rPr lang="da-DK" dirty="0"/>
              <a:t>til </a:t>
            </a:r>
            <a:r>
              <a:rPr lang="da-DK" dirty="0" smtClean="0"/>
              <a:t>hi </a:t>
            </a:r>
            <a:r>
              <a:rPr lang="da-DK" dirty="0" err="1" smtClean="0"/>
              <a:t>tec</a:t>
            </a:r>
            <a:r>
              <a:rPr lang="da-DK" dirty="0" smtClean="0"/>
              <a:t> toiletter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12" y="1141316"/>
            <a:ext cx="2955776" cy="2955776"/>
          </a:xfr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24" y="1131590"/>
            <a:ext cx="2955776" cy="295577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2955776" cy="2955776"/>
          </a:xfrm>
          <a:prstGeom prst="rect">
            <a:avLst/>
          </a:prstGeom>
        </p:spPr>
      </p:pic>
      <p:sp>
        <p:nvSpPr>
          <p:cNvPr id="31" name="Pladsholder til indhold 2"/>
          <p:cNvSpPr txBox="1">
            <a:spLocks/>
          </p:cNvSpPr>
          <p:nvPr/>
        </p:nvSpPr>
        <p:spPr>
          <a:xfrm>
            <a:off x="0" y="4298097"/>
            <a:ext cx="8507288" cy="867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a-DK" dirty="0" smtClean="0"/>
              <a:t>Vi er langt med udviklingen af teknologien…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448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cum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Powerpoint2015</Template>
  <TotalTime>21298</TotalTime>
  <Words>408</Words>
  <Application>Microsoft Macintosh PowerPoint</Application>
  <PresentationFormat>Skærmshow (16:9)</PresentationFormat>
  <Paragraphs>124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Kontortema</vt:lpstr>
      <vt:lpstr>Undervisningsmiljø</vt:lpstr>
      <vt:lpstr>DCUM</vt:lpstr>
      <vt:lpstr>PowerPoint-præsentation</vt:lpstr>
      <vt:lpstr>Undervisningsmiljøloven</vt:lpstr>
      <vt:lpstr>UM trekanten</vt:lpstr>
      <vt:lpstr>PowerPoint-præsentation</vt:lpstr>
      <vt:lpstr>Hygiejne i skolen</vt:lpstr>
      <vt:lpstr>Ikke nyt med fokus på toiletter…</vt:lpstr>
      <vt:lpstr>Fra retirader til hi tec toiletter</vt:lpstr>
      <vt:lpstr>PowerPoint-præsentation</vt:lpstr>
      <vt:lpstr>Problematikkens kompleksitet…</vt:lpstr>
      <vt:lpstr>Typiske problematikker</vt:lpstr>
      <vt:lpstr>Det er vigtigt at vi lykkedes fordi:</vt:lpstr>
      <vt:lpstr>Hvad kan vi gøre?</vt:lpstr>
      <vt:lpstr>PowerPoint-præsentation</vt:lpstr>
      <vt:lpstr>Angrib hele vejen rundt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vigtige toiletter</dc:title>
  <dc:creator>Fiona Rubens</dc:creator>
  <cp:lastModifiedBy>Lars Münter</cp:lastModifiedBy>
  <cp:revision>110</cp:revision>
  <cp:lastPrinted>2016-02-08T14:25:51Z</cp:lastPrinted>
  <dcterms:created xsi:type="dcterms:W3CDTF">2016-01-18T08:44:42Z</dcterms:created>
  <dcterms:modified xsi:type="dcterms:W3CDTF">2016-03-10T07:59:58Z</dcterms:modified>
</cp:coreProperties>
</file>