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4" r:id="rId3"/>
    <p:sldId id="326" r:id="rId4"/>
    <p:sldId id="333" r:id="rId5"/>
    <p:sldId id="330" r:id="rId6"/>
    <p:sldId id="303" r:id="rId7"/>
    <p:sldId id="335" r:id="rId8"/>
    <p:sldId id="267" r:id="rId9"/>
    <p:sldId id="269" r:id="rId10"/>
    <p:sldId id="271" r:id="rId11"/>
    <p:sldId id="272" r:id="rId12"/>
    <p:sldId id="273" r:id="rId13"/>
    <p:sldId id="274" r:id="rId14"/>
    <p:sldId id="278" r:id="rId15"/>
    <p:sldId id="279" r:id="rId16"/>
    <p:sldId id="281" r:id="rId17"/>
    <p:sldId id="295" r:id="rId18"/>
    <p:sldId id="296" r:id="rId19"/>
    <p:sldId id="297" r:id="rId20"/>
    <p:sldId id="298" r:id="rId21"/>
    <p:sldId id="287" r:id="rId22"/>
    <p:sldId id="308" r:id="rId23"/>
    <p:sldId id="307" r:id="rId24"/>
    <p:sldId id="309" r:id="rId25"/>
    <p:sldId id="291" r:id="rId26"/>
    <p:sldId id="301" r:id="rId27"/>
    <p:sldId id="336" r:id="rId28"/>
    <p:sldId id="340" r:id="rId29"/>
    <p:sldId id="341" r:id="rId30"/>
    <p:sldId id="343" r:id="rId31"/>
    <p:sldId id="302" r:id="rId32"/>
    <p:sldId id="342" r:id="rId33"/>
  </p:sldIdLst>
  <p:sldSz cx="9144000" cy="5143500" type="screen16x9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ael Thastum" initials="M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002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196" autoAdjust="0"/>
    <p:restoredTop sz="94655" autoAdjust="0"/>
  </p:normalViewPr>
  <p:slideViewPr>
    <p:cSldViewPr>
      <p:cViewPr>
        <p:scale>
          <a:sx n="70" d="100"/>
          <a:sy n="70" d="100"/>
        </p:scale>
        <p:origin x="-2730" y="-1410"/>
      </p:cViewPr>
      <p:guideLst>
        <p:guide orient="horz" pos="2663"/>
        <p:guide orient="horz" pos="3117"/>
        <p:guide pos="249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952" y="-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Total</c:v>
                </c:pt>
                <c:pt idx="1">
                  <c:v>Lovligt (sygdom)</c:v>
                </c:pt>
                <c:pt idx="2">
                  <c:v>Lovligt (andet)</c:v>
                </c:pt>
                <c:pt idx="3">
                  <c:v>Ulovligt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8.85</c:v>
                </c:pt>
                <c:pt idx="1">
                  <c:v>4.8</c:v>
                </c:pt>
                <c:pt idx="2">
                  <c:v>2.13</c:v>
                </c:pt>
                <c:pt idx="3">
                  <c:v>1.97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476864"/>
        <c:axId val="275478400"/>
      </c:barChart>
      <c:catAx>
        <c:axId val="275476864"/>
        <c:scaling>
          <c:orientation val="minMax"/>
        </c:scaling>
        <c:delete val="0"/>
        <c:axPos val="b"/>
        <c:majorTickMark val="none"/>
        <c:minorTickMark val="none"/>
        <c:tickLblPos val="nextTo"/>
        <c:crossAx val="275478400"/>
        <c:crosses val="autoZero"/>
        <c:auto val="1"/>
        <c:lblAlgn val="ctr"/>
        <c:lblOffset val="100"/>
        <c:noMultiLvlLbl val="0"/>
      </c:catAx>
      <c:valAx>
        <c:axId val="275478400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547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88E9C-F58A-4434-AADF-D33CDBDD9DB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C43DADA-FC23-4580-9870-3FFAA18B593F}">
      <dgm:prSet phldrT="[Tekst]"/>
      <dgm:spPr>
        <a:solidFill>
          <a:schemeClr val="accent2"/>
        </a:solidFill>
      </dgm:spPr>
      <dgm:t>
        <a:bodyPr/>
        <a:lstStyle/>
        <a:p>
          <a:r>
            <a:rPr lang="da-DK" b="1" u="sng" noProof="0" dirty="0" smtClean="0"/>
            <a:t>Skolefravær</a:t>
          </a:r>
          <a:endParaRPr lang="da-DK" b="1" u="sng" noProof="0" dirty="0"/>
        </a:p>
      </dgm:t>
    </dgm:pt>
    <dgm:pt modelId="{5EB8E241-132A-4A60-B361-C2B7FA255923}" type="parTrans" cxnId="{980262EA-0E3F-4CDB-8303-EA76F697E4DE}">
      <dgm:prSet/>
      <dgm:spPr/>
      <dgm:t>
        <a:bodyPr/>
        <a:lstStyle/>
        <a:p>
          <a:endParaRPr lang="da-DK" noProof="0" dirty="0"/>
        </a:p>
      </dgm:t>
    </dgm:pt>
    <dgm:pt modelId="{127B46D8-F4A2-476E-9D45-2D3A9F2C7F08}" type="sibTrans" cxnId="{980262EA-0E3F-4CDB-8303-EA76F697E4DE}">
      <dgm:prSet/>
      <dgm:spPr/>
      <dgm:t>
        <a:bodyPr/>
        <a:lstStyle/>
        <a:p>
          <a:endParaRPr lang="da-DK" noProof="0" dirty="0"/>
        </a:p>
      </dgm:t>
    </dgm:pt>
    <dgm:pt modelId="{DD646F83-46D5-4F6E-920F-EF0F1267B55D}">
      <dgm:prSet phldrT="[Tekst]"/>
      <dgm:spPr/>
      <dgm:t>
        <a:bodyPr/>
        <a:lstStyle/>
        <a:p>
          <a:r>
            <a:rPr lang="da-DK" noProof="0" dirty="0" smtClean="0"/>
            <a:t>Faktorer ved barnet</a:t>
          </a:r>
          <a:endParaRPr lang="da-DK" noProof="0" dirty="0"/>
        </a:p>
      </dgm:t>
    </dgm:pt>
    <dgm:pt modelId="{287A5B14-2195-4D21-803C-56B14D91CDC6}" type="parTrans" cxnId="{5CE9CBDF-7B8C-4094-98F9-57764050FCAA}">
      <dgm:prSet/>
      <dgm:spPr/>
      <dgm:t>
        <a:bodyPr/>
        <a:lstStyle/>
        <a:p>
          <a:endParaRPr lang="da-DK" noProof="0" dirty="0"/>
        </a:p>
      </dgm:t>
    </dgm:pt>
    <dgm:pt modelId="{62D9FADD-3344-4EBD-81E5-F16420F50CF4}" type="sibTrans" cxnId="{5CE9CBDF-7B8C-4094-98F9-57764050FCAA}">
      <dgm:prSet/>
      <dgm:spPr/>
      <dgm:t>
        <a:bodyPr/>
        <a:lstStyle/>
        <a:p>
          <a:endParaRPr lang="da-DK" noProof="0" dirty="0"/>
        </a:p>
      </dgm:t>
    </dgm:pt>
    <dgm:pt modelId="{6AEAD509-681E-42AF-9442-2B2D74E83292}">
      <dgm:prSet phldrT="[Tekst]"/>
      <dgm:spPr/>
      <dgm:t>
        <a:bodyPr/>
        <a:lstStyle/>
        <a:p>
          <a:r>
            <a:rPr lang="da-DK" noProof="0" dirty="0" smtClean="0"/>
            <a:t>Faktorer ved forældrene</a:t>
          </a:r>
          <a:endParaRPr lang="da-DK" noProof="0" dirty="0"/>
        </a:p>
      </dgm:t>
    </dgm:pt>
    <dgm:pt modelId="{4C5269C3-7CD4-436D-9C79-D1D0CC8AC6CC}" type="parTrans" cxnId="{6F7048DF-CE5F-4FA2-9AA2-EBEEA599756F}">
      <dgm:prSet/>
      <dgm:spPr/>
      <dgm:t>
        <a:bodyPr/>
        <a:lstStyle/>
        <a:p>
          <a:endParaRPr lang="da-DK" noProof="0" dirty="0"/>
        </a:p>
      </dgm:t>
    </dgm:pt>
    <dgm:pt modelId="{D2277AB7-1D0A-4DEF-BC80-A69FBA866819}" type="sibTrans" cxnId="{6F7048DF-CE5F-4FA2-9AA2-EBEEA599756F}">
      <dgm:prSet/>
      <dgm:spPr/>
      <dgm:t>
        <a:bodyPr/>
        <a:lstStyle/>
        <a:p>
          <a:endParaRPr lang="da-DK" noProof="0" dirty="0"/>
        </a:p>
      </dgm:t>
    </dgm:pt>
    <dgm:pt modelId="{D18ED83D-13B0-47C9-ADB8-E66BE3B14C89}">
      <dgm:prSet phldrT="[Tekst]"/>
      <dgm:spPr/>
      <dgm:t>
        <a:bodyPr/>
        <a:lstStyle/>
        <a:p>
          <a:r>
            <a:rPr lang="da-DK" noProof="0" dirty="0" smtClean="0"/>
            <a:t>Faktorer ved familien</a:t>
          </a:r>
          <a:endParaRPr lang="da-DK" noProof="0" dirty="0"/>
        </a:p>
      </dgm:t>
    </dgm:pt>
    <dgm:pt modelId="{F2F8A8D5-3814-4057-8028-CC942B4216C2}" type="parTrans" cxnId="{02D07AEC-9283-4719-AEBC-C9AE08E24D0C}">
      <dgm:prSet/>
      <dgm:spPr/>
      <dgm:t>
        <a:bodyPr/>
        <a:lstStyle/>
        <a:p>
          <a:endParaRPr lang="da-DK" noProof="0" dirty="0"/>
        </a:p>
      </dgm:t>
    </dgm:pt>
    <dgm:pt modelId="{F6D6D28D-8317-49A4-8BD7-B2CF8140E9B9}" type="sibTrans" cxnId="{02D07AEC-9283-4719-AEBC-C9AE08E24D0C}">
      <dgm:prSet/>
      <dgm:spPr/>
      <dgm:t>
        <a:bodyPr/>
        <a:lstStyle/>
        <a:p>
          <a:endParaRPr lang="da-DK" noProof="0" dirty="0"/>
        </a:p>
      </dgm:t>
    </dgm:pt>
    <dgm:pt modelId="{CFDDD170-224E-4FB1-A425-077AADF5FF6B}">
      <dgm:prSet phldrT="[Tekst]"/>
      <dgm:spPr/>
      <dgm:t>
        <a:bodyPr/>
        <a:lstStyle/>
        <a:p>
          <a:r>
            <a:rPr lang="da-DK" noProof="0" dirty="0" smtClean="0"/>
            <a:t>Faktorer ved klassen</a:t>
          </a:r>
          <a:endParaRPr lang="da-DK" noProof="0" dirty="0"/>
        </a:p>
      </dgm:t>
    </dgm:pt>
    <dgm:pt modelId="{64B4108E-9728-49FE-9121-1B684AD32199}" type="parTrans" cxnId="{7E14420A-5F3A-47AB-83E5-E3B63C9FCB97}">
      <dgm:prSet/>
      <dgm:spPr/>
      <dgm:t>
        <a:bodyPr/>
        <a:lstStyle/>
        <a:p>
          <a:endParaRPr lang="da-DK" noProof="0" dirty="0"/>
        </a:p>
      </dgm:t>
    </dgm:pt>
    <dgm:pt modelId="{A06D8738-69EE-4278-A5D4-92FADDDCD3C4}" type="sibTrans" cxnId="{7E14420A-5F3A-47AB-83E5-E3B63C9FCB97}">
      <dgm:prSet/>
      <dgm:spPr/>
      <dgm:t>
        <a:bodyPr/>
        <a:lstStyle/>
        <a:p>
          <a:endParaRPr lang="da-DK" noProof="0" dirty="0"/>
        </a:p>
      </dgm:t>
    </dgm:pt>
    <dgm:pt modelId="{0BCB795A-0268-45E9-9928-241AD69D121B}">
      <dgm:prSet/>
      <dgm:spPr/>
      <dgm:t>
        <a:bodyPr/>
        <a:lstStyle/>
        <a:p>
          <a:r>
            <a:rPr lang="da-DK" noProof="0" dirty="0" smtClean="0"/>
            <a:t>Faktorer ved skolen</a:t>
          </a:r>
          <a:endParaRPr lang="da-DK" noProof="0" dirty="0"/>
        </a:p>
      </dgm:t>
    </dgm:pt>
    <dgm:pt modelId="{F038D843-4797-4E2D-8BE5-14EE947696E0}" type="parTrans" cxnId="{5A79F036-B69C-4E85-AEFF-5CC623F30AFD}">
      <dgm:prSet/>
      <dgm:spPr/>
      <dgm:t>
        <a:bodyPr/>
        <a:lstStyle/>
        <a:p>
          <a:endParaRPr lang="da-DK" noProof="0" dirty="0"/>
        </a:p>
      </dgm:t>
    </dgm:pt>
    <dgm:pt modelId="{F6A75C83-BDCF-42D3-BC14-337469272F7C}" type="sibTrans" cxnId="{5A79F036-B69C-4E85-AEFF-5CC623F30AFD}">
      <dgm:prSet/>
      <dgm:spPr/>
      <dgm:t>
        <a:bodyPr/>
        <a:lstStyle/>
        <a:p>
          <a:endParaRPr lang="da-DK" noProof="0" dirty="0"/>
        </a:p>
      </dgm:t>
    </dgm:pt>
    <dgm:pt modelId="{60365A7A-AAA5-47A5-BC20-06A7FC7A0CFE}">
      <dgm:prSet/>
      <dgm:spPr/>
      <dgm:t>
        <a:bodyPr/>
        <a:lstStyle/>
        <a:p>
          <a:r>
            <a:rPr lang="da-DK" noProof="0" dirty="0" smtClean="0"/>
            <a:t>Faktorer ved samfundet</a:t>
          </a:r>
          <a:endParaRPr lang="da-DK" noProof="0" dirty="0"/>
        </a:p>
      </dgm:t>
    </dgm:pt>
    <dgm:pt modelId="{01FB24C5-A910-4A20-B9D3-DCDF1A15A841}" type="parTrans" cxnId="{EBC33F03-228A-400B-AA42-F65326CDB8D1}">
      <dgm:prSet/>
      <dgm:spPr/>
      <dgm:t>
        <a:bodyPr/>
        <a:lstStyle/>
        <a:p>
          <a:endParaRPr lang="da-DK" noProof="0" dirty="0"/>
        </a:p>
      </dgm:t>
    </dgm:pt>
    <dgm:pt modelId="{CF38E754-F096-4091-8875-005B89666617}" type="sibTrans" cxnId="{EBC33F03-228A-400B-AA42-F65326CDB8D1}">
      <dgm:prSet/>
      <dgm:spPr/>
      <dgm:t>
        <a:bodyPr/>
        <a:lstStyle/>
        <a:p>
          <a:endParaRPr lang="da-DK" noProof="0" dirty="0"/>
        </a:p>
      </dgm:t>
    </dgm:pt>
    <dgm:pt modelId="{DCCB939E-769A-47DB-AC05-498392417E5D}" type="pres">
      <dgm:prSet presAssocID="{0F588E9C-F58A-4434-AADF-D33CDBDD9D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CF235C92-840E-427E-BF1A-0D5932502165}" type="pres">
      <dgm:prSet presAssocID="{CC43DADA-FC23-4580-9870-3FFAA18B593F}" presName="centerShape" presStyleLbl="node0" presStyleIdx="0" presStyleCnt="1"/>
      <dgm:spPr/>
      <dgm:t>
        <a:bodyPr/>
        <a:lstStyle/>
        <a:p>
          <a:endParaRPr lang="da-DK"/>
        </a:p>
      </dgm:t>
    </dgm:pt>
    <dgm:pt modelId="{6AFE7D14-1182-4346-9FE3-D5A56D1F7E45}" type="pres">
      <dgm:prSet presAssocID="{287A5B14-2195-4D21-803C-56B14D91CDC6}" presName="parTrans" presStyleLbl="bgSibTrans2D1" presStyleIdx="0" presStyleCnt="6" custScaleX="57677" custLinFactNeighborX="19848" custLinFactNeighborY="1586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53350FFF-F420-4501-9919-1F05B30B1BE3}" type="pres">
      <dgm:prSet presAssocID="{DD646F83-46D5-4F6E-920F-EF0F1267B55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F4B9-4471-4D6D-AF4B-0AB2CB2AEB42}" type="pres">
      <dgm:prSet presAssocID="{4C5269C3-7CD4-436D-9C79-D1D0CC8AC6CC}" presName="parTrans" presStyleLbl="bgSibTrans2D1" presStyleIdx="1" presStyleCnt="6" custScaleX="56463" custLinFactNeighborX="18383" custLinFactNeighborY="26645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B67ABA24-CA69-497E-B2A8-E7A4B1205A3E}" type="pres">
      <dgm:prSet presAssocID="{6AEAD509-681E-42AF-9442-2B2D74E8329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CC1F1-2756-450E-AAB7-723AF0D0B83F}" type="pres">
      <dgm:prSet presAssocID="{F2F8A8D5-3814-4057-8028-CC942B4216C2}" presName="parTrans" presStyleLbl="bgSibTrans2D1" presStyleIdx="2" presStyleCnt="6" custScaleX="59438" custLinFactNeighborX="5388" custLinFactNeighborY="62390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4E1CB4E5-C195-4813-9AA8-BA17207257B4}" type="pres">
      <dgm:prSet presAssocID="{D18ED83D-13B0-47C9-ADB8-E66BE3B14C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3A92C77-7B71-4090-AEDA-749FB423CEE4}" type="pres">
      <dgm:prSet presAssocID="{64B4108E-9728-49FE-9121-1B684AD32199}" presName="parTrans" presStyleLbl="bgSibTrans2D1" presStyleIdx="3" presStyleCnt="6" custScaleX="66567" custLinFactNeighborX="-2788" custLinFactNeighborY="59988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FD8F9696-D03C-4251-A4D4-83D1BC03174C}" type="pres">
      <dgm:prSet presAssocID="{CFDDD170-224E-4FB1-A425-077AADF5FF6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D1FE9B5-CD73-47AA-83C8-B02729CAB522}" type="pres">
      <dgm:prSet presAssocID="{F038D843-4797-4E2D-8BE5-14EE947696E0}" presName="parTrans" presStyleLbl="bgSibTrans2D1" presStyleIdx="4" presStyleCnt="6" custScaleX="56857" custLinFactNeighborX="-22369" custLinFactNeighborY="54429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FCFFED1B-20FA-471D-9325-73BC481F5994}" type="pres">
      <dgm:prSet presAssocID="{0BCB795A-0268-45E9-9928-241AD69D121B}" presName="node" presStyleLbl="node1" presStyleIdx="4" presStyleCnt="6" custRadScaleRad="103811" custRadScaleInc="5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8A859-14A9-4208-972A-D561C3F3BCE4}" type="pres">
      <dgm:prSet presAssocID="{01FB24C5-A910-4A20-B9D3-DCDF1A15A841}" presName="parTrans" presStyleLbl="bgSibTrans2D1" presStyleIdx="5" presStyleCnt="6" custScaleX="55901" custLinFactNeighborX="-20523" custLinFactNeighborY="1586"/>
      <dgm:spPr>
        <a:prstGeom prst="leftRightArrow">
          <a:avLst/>
        </a:prstGeom>
      </dgm:spPr>
      <dgm:t>
        <a:bodyPr/>
        <a:lstStyle/>
        <a:p>
          <a:endParaRPr lang="da-DK"/>
        </a:p>
      </dgm:t>
    </dgm:pt>
    <dgm:pt modelId="{5DC8D137-9F43-4E83-AEC3-68B04E7B8A51}" type="pres">
      <dgm:prSet presAssocID="{60365A7A-AAA5-47A5-BC20-06A7FC7A0CF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8DD1540E-022D-4597-8338-DAC1F464EC68}" type="presOf" srcId="{287A5B14-2195-4D21-803C-56B14D91CDC6}" destId="{6AFE7D14-1182-4346-9FE3-D5A56D1F7E45}" srcOrd="0" destOrd="0" presId="urn:microsoft.com/office/officeart/2005/8/layout/radial4"/>
    <dgm:cxn modelId="{97E630BF-B948-4DBA-8944-9D0E6968E3C0}" type="presOf" srcId="{6AEAD509-681E-42AF-9442-2B2D74E83292}" destId="{B67ABA24-CA69-497E-B2A8-E7A4B1205A3E}" srcOrd="0" destOrd="0" presId="urn:microsoft.com/office/officeart/2005/8/layout/radial4"/>
    <dgm:cxn modelId="{EBC33F03-228A-400B-AA42-F65326CDB8D1}" srcId="{CC43DADA-FC23-4580-9870-3FFAA18B593F}" destId="{60365A7A-AAA5-47A5-BC20-06A7FC7A0CFE}" srcOrd="5" destOrd="0" parTransId="{01FB24C5-A910-4A20-B9D3-DCDF1A15A841}" sibTransId="{CF38E754-F096-4091-8875-005B89666617}"/>
    <dgm:cxn modelId="{4A801D0A-9770-4F77-A956-996AEB515189}" type="presOf" srcId="{CFDDD170-224E-4FB1-A425-077AADF5FF6B}" destId="{FD8F9696-D03C-4251-A4D4-83D1BC03174C}" srcOrd="0" destOrd="0" presId="urn:microsoft.com/office/officeart/2005/8/layout/radial4"/>
    <dgm:cxn modelId="{31A26FE7-D7C8-4E17-A40A-1E6B0B3AFD38}" type="presOf" srcId="{64B4108E-9728-49FE-9121-1B684AD32199}" destId="{43A92C77-7B71-4090-AEDA-749FB423CEE4}" srcOrd="0" destOrd="0" presId="urn:microsoft.com/office/officeart/2005/8/layout/radial4"/>
    <dgm:cxn modelId="{02D07AEC-9283-4719-AEBC-C9AE08E24D0C}" srcId="{CC43DADA-FC23-4580-9870-3FFAA18B593F}" destId="{D18ED83D-13B0-47C9-ADB8-E66BE3B14C89}" srcOrd="2" destOrd="0" parTransId="{F2F8A8D5-3814-4057-8028-CC942B4216C2}" sibTransId="{F6D6D28D-8317-49A4-8BD7-B2CF8140E9B9}"/>
    <dgm:cxn modelId="{980262EA-0E3F-4CDB-8303-EA76F697E4DE}" srcId="{0F588E9C-F58A-4434-AADF-D33CDBDD9DB1}" destId="{CC43DADA-FC23-4580-9870-3FFAA18B593F}" srcOrd="0" destOrd="0" parTransId="{5EB8E241-132A-4A60-B361-C2B7FA255923}" sibTransId="{127B46D8-F4A2-476E-9D45-2D3A9F2C7F08}"/>
    <dgm:cxn modelId="{9B0B654C-AF2E-4F17-B8F2-F336A4D4C4AE}" type="presOf" srcId="{0BCB795A-0268-45E9-9928-241AD69D121B}" destId="{FCFFED1B-20FA-471D-9325-73BC481F5994}" srcOrd="0" destOrd="0" presId="urn:microsoft.com/office/officeart/2005/8/layout/radial4"/>
    <dgm:cxn modelId="{97848219-4F19-4F69-9DAD-506C8495976C}" type="presOf" srcId="{F038D843-4797-4E2D-8BE5-14EE947696E0}" destId="{4D1FE9B5-CD73-47AA-83C8-B02729CAB522}" srcOrd="0" destOrd="0" presId="urn:microsoft.com/office/officeart/2005/8/layout/radial4"/>
    <dgm:cxn modelId="{7099B4EE-DADC-4572-A8CE-BD50719685CE}" type="presOf" srcId="{F2F8A8D5-3814-4057-8028-CC942B4216C2}" destId="{E0ACC1F1-2756-450E-AAB7-723AF0D0B83F}" srcOrd="0" destOrd="0" presId="urn:microsoft.com/office/officeart/2005/8/layout/radial4"/>
    <dgm:cxn modelId="{5A79F036-B69C-4E85-AEFF-5CC623F30AFD}" srcId="{CC43DADA-FC23-4580-9870-3FFAA18B593F}" destId="{0BCB795A-0268-45E9-9928-241AD69D121B}" srcOrd="4" destOrd="0" parTransId="{F038D843-4797-4E2D-8BE5-14EE947696E0}" sibTransId="{F6A75C83-BDCF-42D3-BC14-337469272F7C}"/>
    <dgm:cxn modelId="{26F00286-B318-4C82-977C-2202127D3E75}" type="presOf" srcId="{4C5269C3-7CD4-436D-9C79-D1D0CC8AC6CC}" destId="{F838F4B9-4471-4D6D-AF4B-0AB2CB2AEB42}" srcOrd="0" destOrd="0" presId="urn:microsoft.com/office/officeart/2005/8/layout/radial4"/>
    <dgm:cxn modelId="{6F7048DF-CE5F-4FA2-9AA2-EBEEA599756F}" srcId="{CC43DADA-FC23-4580-9870-3FFAA18B593F}" destId="{6AEAD509-681E-42AF-9442-2B2D74E83292}" srcOrd="1" destOrd="0" parTransId="{4C5269C3-7CD4-436D-9C79-D1D0CC8AC6CC}" sibTransId="{D2277AB7-1D0A-4DEF-BC80-A69FBA866819}"/>
    <dgm:cxn modelId="{5CE9CBDF-7B8C-4094-98F9-57764050FCAA}" srcId="{CC43DADA-FC23-4580-9870-3FFAA18B593F}" destId="{DD646F83-46D5-4F6E-920F-EF0F1267B55D}" srcOrd="0" destOrd="0" parTransId="{287A5B14-2195-4D21-803C-56B14D91CDC6}" sibTransId="{62D9FADD-3344-4EBD-81E5-F16420F50CF4}"/>
    <dgm:cxn modelId="{7E14420A-5F3A-47AB-83E5-E3B63C9FCB97}" srcId="{CC43DADA-FC23-4580-9870-3FFAA18B593F}" destId="{CFDDD170-224E-4FB1-A425-077AADF5FF6B}" srcOrd="3" destOrd="0" parTransId="{64B4108E-9728-49FE-9121-1B684AD32199}" sibTransId="{A06D8738-69EE-4278-A5D4-92FADDDCD3C4}"/>
    <dgm:cxn modelId="{D75C7BD6-A4BA-408D-8C44-044EE2409761}" type="presOf" srcId="{D18ED83D-13B0-47C9-ADB8-E66BE3B14C89}" destId="{4E1CB4E5-C195-4813-9AA8-BA17207257B4}" srcOrd="0" destOrd="0" presId="urn:microsoft.com/office/officeart/2005/8/layout/radial4"/>
    <dgm:cxn modelId="{4C3E6155-41B9-4A71-9231-9C46C943689C}" type="presOf" srcId="{01FB24C5-A910-4A20-B9D3-DCDF1A15A841}" destId="{0898A859-14A9-4208-972A-D561C3F3BCE4}" srcOrd="0" destOrd="0" presId="urn:microsoft.com/office/officeart/2005/8/layout/radial4"/>
    <dgm:cxn modelId="{77225D3E-71F1-41FE-B2A7-76F66AB418A3}" type="presOf" srcId="{60365A7A-AAA5-47A5-BC20-06A7FC7A0CFE}" destId="{5DC8D137-9F43-4E83-AEC3-68B04E7B8A51}" srcOrd="0" destOrd="0" presId="urn:microsoft.com/office/officeart/2005/8/layout/radial4"/>
    <dgm:cxn modelId="{4A3751DE-9E35-4E93-9B49-38642118DC70}" type="presOf" srcId="{0F588E9C-F58A-4434-AADF-D33CDBDD9DB1}" destId="{DCCB939E-769A-47DB-AC05-498392417E5D}" srcOrd="0" destOrd="0" presId="urn:microsoft.com/office/officeart/2005/8/layout/radial4"/>
    <dgm:cxn modelId="{EFDBF535-0FEF-4948-B347-567130D6738C}" type="presOf" srcId="{CC43DADA-FC23-4580-9870-3FFAA18B593F}" destId="{CF235C92-840E-427E-BF1A-0D5932502165}" srcOrd="0" destOrd="0" presId="urn:microsoft.com/office/officeart/2005/8/layout/radial4"/>
    <dgm:cxn modelId="{FEFD2CE0-871B-4F69-A85E-574E6F8B7170}" type="presOf" srcId="{DD646F83-46D5-4F6E-920F-EF0F1267B55D}" destId="{53350FFF-F420-4501-9919-1F05B30B1BE3}" srcOrd="0" destOrd="0" presId="urn:microsoft.com/office/officeart/2005/8/layout/radial4"/>
    <dgm:cxn modelId="{EE624264-E3BA-48D4-95D4-69E668E8A359}" type="presParOf" srcId="{DCCB939E-769A-47DB-AC05-498392417E5D}" destId="{CF235C92-840E-427E-BF1A-0D5932502165}" srcOrd="0" destOrd="0" presId="urn:microsoft.com/office/officeart/2005/8/layout/radial4"/>
    <dgm:cxn modelId="{2F8D4620-A9E8-4AF0-A80F-D07969D5DB5A}" type="presParOf" srcId="{DCCB939E-769A-47DB-AC05-498392417E5D}" destId="{6AFE7D14-1182-4346-9FE3-D5A56D1F7E45}" srcOrd="1" destOrd="0" presId="urn:microsoft.com/office/officeart/2005/8/layout/radial4"/>
    <dgm:cxn modelId="{43B10C7D-A426-4AF9-B119-F692A30907B8}" type="presParOf" srcId="{DCCB939E-769A-47DB-AC05-498392417E5D}" destId="{53350FFF-F420-4501-9919-1F05B30B1BE3}" srcOrd="2" destOrd="0" presId="urn:microsoft.com/office/officeart/2005/8/layout/radial4"/>
    <dgm:cxn modelId="{130698E9-8F5B-4220-A663-7236C0C8CB18}" type="presParOf" srcId="{DCCB939E-769A-47DB-AC05-498392417E5D}" destId="{F838F4B9-4471-4D6D-AF4B-0AB2CB2AEB42}" srcOrd="3" destOrd="0" presId="urn:microsoft.com/office/officeart/2005/8/layout/radial4"/>
    <dgm:cxn modelId="{78CAB5EE-482D-4C99-AA5F-126AD4AEFAB3}" type="presParOf" srcId="{DCCB939E-769A-47DB-AC05-498392417E5D}" destId="{B67ABA24-CA69-497E-B2A8-E7A4B1205A3E}" srcOrd="4" destOrd="0" presId="urn:microsoft.com/office/officeart/2005/8/layout/radial4"/>
    <dgm:cxn modelId="{AC963846-04F5-4653-B511-0727EDF76252}" type="presParOf" srcId="{DCCB939E-769A-47DB-AC05-498392417E5D}" destId="{E0ACC1F1-2756-450E-AAB7-723AF0D0B83F}" srcOrd="5" destOrd="0" presId="urn:microsoft.com/office/officeart/2005/8/layout/radial4"/>
    <dgm:cxn modelId="{EA0974E1-2D21-4FA4-BFE5-81F6D1BFCFAA}" type="presParOf" srcId="{DCCB939E-769A-47DB-AC05-498392417E5D}" destId="{4E1CB4E5-C195-4813-9AA8-BA17207257B4}" srcOrd="6" destOrd="0" presId="urn:microsoft.com/office/officeart/2005/8/layout/radial4"/>
    <dgm:cxn modelId="{C9E32CD8-828B-489D-AEF3-3245E2275EA3}" type="presParOf" srcId="{DCCB939E-769A-47DB-AC05-498392417E5D}" destId="{43A92C77-7B71-4090-AEDA-749FB423CEE4}" srcOrd="7" destOrd="0" presId="urn:microsoft.com/office/officeart/2005/8/layout/radial4"/>
    <dgm:cxn modelId="{2AD36788-2434-4916-BFB3-A287F5BFFF5B}" type="presParOf" srcId="{DCCB939E-769A-47DB-AC05-498392417E5D}" destId="{FD8F9696-D03C-4251-A4D4-83D1BC03174C}" srcOrd="8" destOrd="0" presId="urn:microsoft.com/office/officeart/2005/8/layout/radial4"/>
    <dgm:cxn modelId="{0E0ED67A-D8EE-4701-9EA8-8A9F554413E1}" type="presParOf" srcId="{DCCB939E-769A-47DB-AC05-498392417E5D}" destId="{4D1FE9B5-CD73-47AA-83C8-B02729CAB522}" srcOrd="9" destOrd="0" presId="urn:microsoft.com/office/officeart/2005/8/layout/radial4"/>
    <dgm:cxn modelId="{88676ACC-41CA-49C6-B10B-EAA4EFEEE05C}" type="presParOf" srcId="{DCCB939E-769A-47DB-AC05-498392417E5D}" destId="{FCFFED1B-20FA-471D-9325-73BC481F5994}" srcOrd="10" destOrd="0" presId="urn:microsoft.com/office/officeart/2005/8/layout/radial4"/>
    <dgm:cxn modelId="{BD61AB7B-1E77-4C55-B1BA-CA127529DAAD}" type="presParOf" srcId="{DCCB939E-769A-47DB-AC05-498392417E5D}" destId="{0898A859-14A9-4208-972A-D561C3F3BCE4}" srcOrd="11" destOrd="0" presId="urn:microsoft.com/office/officeart/2005/8/layout/radial4"/>
    <dgm:cxn modelId="{542348C1-E85F-403B-80C3-5DE9A74D06B0}" type="presParOf" srcId="{DCCB939E-769A-47DB-AC05-498392417E5D}" destId="{5DC8D137-9F43-4E83-AEC3-68B04E7B8A5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BD3B36-8919-4F40-BF15-59C2A80B3A5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AF0D4E-83B5-4DE8-9753-0DF79A29A31A}">
      <dgm:prSet phldrT="[Tekst]"/>
      <dgm:spPr>
        <a:solidFill>
          <a:schemeClr val="accent2"/>
        </a:solidFill>
      </dgm:spPr>
      <dgm:t>
        <a:bodyPr/>
        <a:lstStyle/>
        <a:p>
          <a:r>
            <a:rPr lang="da-DK" b="1" u="sng" noProof="0" dirty="0" smtClean="0"/>
            <a:t>Elever med problematisk fravær</a:t>
          </a:r>
          <a:endParaRPr lang="da-DK" b="1" u="sng" noProof="0" dirty="0"/>
        </a:p>
      </dgm:t>
    </dgm:pt>
    <dgm:pt modelId="{FC12A6BF-5187-459F-A5DF-12562D4DF10A}" type="par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78121570-A454-49C2-BC15-26A6246504E9}" type="sib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B7A4D644-B17F-4F0A-B75D-57928E473866}">
      <dgm:prSet phldrT="[Tekst]"/>
      <dgm:spPr/>
      <dgm:t>
        <a:bodyPr/>
        <a:lstStyle/>
        <a:p>
          <a:r>
            <a:rPr lang="da-DK" u="sng" noProof="0" dirty="0" smtClean="0"/>
            <a:t>Ældre </a:t>
          </a:r>
        </a:p>
        <a:p>
          <a:r>
            <a:rPr lang="da-DK" noProof="0" dirty="0" smtClean="0"/>
            <a:t>(12.8 år mod 11.6 år)</a:t>
          </a:r>
          <a:endParaRPr lang="da-DK" noProof="0" dirty="0"/>
        </a:p>
      </dgm:t>
    </dgm:pt>
    <dgm:pt modelId="{74253C8E-62A3-4329-A49F-41F092989069}" type="parTrans" cxnId="{46117390-83BA-4E59-B841-3704471B2BD5}">
      <dgm:prSet/>
      <dgm:spPr/>
      <dgm:t>
        <a:bodyPr/>
        <a:lstStyle/>
        <a:p>
          <a:endParaRPr lang="da-DK" noProof="0" dirty="0"/>
        </a:p>
      </dgm:t>
    </dgm:pt>
    <dgm:pt modelId="{322E5D9A-3C17-467D-9176-F19700C599CB}" type="sibTrans" cxnId="{46117390-83BA-4E59-B841-3704471B2BD5}">
      <dgm:prSet/>
      <dgm:spPr/>
      <dgm:t>
        <a:bodyPr/>
        <a:lstStyle/>
        <a:p>
          <a:endParaRPr lang="da-DK" noProof="0" dirty="0"/>
        </a:p>
      </dgm:t>
    </dgm:pt>
    <dgm:pt modelId="{B84C3299-312B-4870-AF69-0A164E4E8536}">
      <dgm:prSet phldrT="[Tekst]"/>
      <dgm:spPr/>
      <dgm:t>
        <a:bodyPr/>
        <a:lstStyle/>
        <a:p>
          <a:r>
            <a:rPr lang="da-DK" u="sng" noProof="0" dirty="0" smtClean="0"/>
            <a:t>Flere fra skilsmisse hjem </a:t>
          </a:r>
        </a:p>
        <a:p>
          <a:r>
            <a:rPr lang="da-DK" noProof="0" dirty="0" smtClean="0"/>
            <a:t>(53 % mod 31%)</a:t>
          </a:r>
          <a:endParaRPr lang="da-DK" noProof="0" dirty="0"/>
        </a:p>
      </dgm:t>
    </dgm:pt>
    <dgm:pt modelId="{152EC707-0337-4ACD-AA7F-78794E41BEED}" type="parTrans" cxnId="{329DF381-BB52-4277-ABED-F969C498D19E}">
      <dgm:prSet/>
      <dgm:spPr/>
      <dgm:t>
        <a:bodyPr/>
        <a:lstStyle/>
        <a:p>
          <a:endParaRPr lang="da-DK" noProof="0" dirty="0"/>
        </a:p>
      </dgm:t>
    </dgm:pt>
    <dgm:pt modelId="{6787BC6B-D7B5-4866-A0E1-367620C84081}" type="sibTrans" cxnId="{329DF381-BB52-4277-ABED-F969C498D19E}">
      <dgm:prSet/>
      <dgm:spPr/>
      <dgm:t>
        <a:bodyPr/>
        <a:lstStyle/>
        <a:p>
          <a:endParaRPr lang="da-DK" noProof="0" dirty="0"/>
        </a:p>
      </dgm:t>
    </dgm:pt>
    <dgm:pt modelId="{CB2B38BE-C7EB-4AAB-BFCB-5724694647D0}">
      <dgm:prSet phldrT="[Tekst]"/>
      <dgm:spPr/>
      <dgm:t>
        <a:bodyPr/>
        <a:lstStyle/>
        <a:p>
          <a:r>
            <a:rPr lang="da-DK" noProof="0" dirty="0" smtClean="0"/>
            <a:t>Flere overvægtige</a:t>
          </a:r>
        </a:p>
        <a:p>
          <a:r>
            <a:rPr lang="da-DK" noProof="0" dirty="0" smtClean="0"/>
            <a:t>(16% mod 4%) </a:t>
          </a:r>
        </a:p>
        <a:p>
          <a:endParaRPr lang="da-DK" noProof="0" dirty="0"/>
        </a:p>
      </dgm:t>
    </dgm:pt>
    <dgm:pt modelId="{74B3354A-CDEB-492A-AF24-D9D586F3617F}" type="parTrans" cxnId="{553EE3CD-A84B-44C1-944B-4281DCE9341E}">
      <dgm:prSet/>
      <dgm:spPr/>
      <dgm:t>
        <a:bodyPr/>
        <a:lstStyle/>
        <a:p>
          <a:endParaRPr lang="da-DK" noProof="0" dirty="0"/>
        </a:p>
      </dgm:t>
    </dgm:pt>
    <dgm:pt modelId="{14511391-61EE-4299-85FE-D960D8DC2F47}" type="sibTrans" cxnId="{553EE3CD-A84B-44C1-944B-4281DCE9341E}">
      <dgm:prSet/>
      <dgm:spPr/>
      <dgm:t>
        <a:bodyPr/>
        <a:lstStyle/>
        <a:p>
          <a:endParaRPr lang="da-DK" noProof="0" dirty="0"/>
        </a:p>
      </dgm:t>
    </dgm:pt>
    <dgm:pt modelId="{8B90B408-33A4-44BC-87CA-AF3CAEF6865C}">
      <dgm:prSet phldrT="[Tekst]"/>
      <dgm:spPr/>
      <dgm:t>
        <a:bodyPr/>
        <a:lstStyle/>
        <a:p>
          <a:endParaRPr lang="da-DK"/>
        </a:p>
      </dgm:t>
    </dgm:pt>
    <dgm:pt modelId="{514607EF-7E62-40D8-892F-AD2C66E49F8B}" type="par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32E8E4F5-B676-4713-94FC-C9CF5BCCB9C9}" type="sib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CAC67CFD-3597-4D12-9CEA-8BA096D0FD9D}">
      <dgm:prSet phldrT="[Tekst]"/>
      <dgm:spPr/>
      <dgm:t>
        <a:bodyPr/>
        <a:lstStyle/>
        <a:p>
          <a:endParaRPr lang="da-DK"/>
        </a:p>
      </dgm:t>
    </dgm:pt>
    <dgm:pt modelId="{60708A52-97D4-4796-9E0D-0570967DF925}" type="par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3338DE3F-71C7-4781-AE3A-CAB0C0C937FC}" type="sib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8ECD3D78-E70A-4F5A-9DBE-F5FE38784663}" type="pres">
      <dgm:prSet presAssocID="{0EBD3B36-8919-4F40-BF15-59C2A80B3A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88B2635-91B0-4081-A50D-A4B37D33530B}" type="pres">
      <dgm:prSet presAssocID="{EEAF0D4E-83B5-4DE8-9753-0DF79A29A31A}" presName="centerShape" presStyleLbl="node0" presStyleIdx="0" presStyleCnt="1"/>
      <dgm:spPr/>
      <dgm:t>
        <a:bodyPr/>
        <a:lstStyle/>
        <a:p>
          <a:endParaRPr lang="en-US"/>
        </a:p>
      </dgm:t>
    </dgm:pt>
    <dgm:pt modelId="{63034F44-D880-4C60-98DF-6FFF1D5914D3}" type="pres">
      <dgm:prSet presAssocID="{74253C8E-62A3-4329-A49F-41F092989069}" presName="parTrans" presStyleLbl="bgSibTrans2D1" presStyleIdx="0" presStyleCnt="3"/>
      <dgm:spPr/>
      <dgm:t>
        <a:bodyPr/>
        <a:lstStyle/>
        <a:p>
          <a:endParaRPr lang="da-DK"/>
        </a:p>
      </dgm:t>
    </dgm:pt>
    <dgm:pt modelId="{50CED356-E572-462C-AAFC-3DDEB28686D4}" type="pres">
      <dgm:prSet presAssocID="{B7A4D644-B17F-4F0A-B75D-57928E47386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DBBFF-D4DA-4A1F-B75D-41CA1381DC0A}" type="pres">
      <dgm:prSet presAssocID="{152EC707-0337-4ACD-AA7F-78794E41BEED}" presName="parTrans" presStyleLbl="bgSibTrans2D1" presStyleIdx="1" presStyleCnt="3"/>
      <dgm:spPr/>
      <dgm:t>
        <a:bodyPr/>
        <a:lstStyle/>
        <a:p>
          <a:endParaRPr lang="da-DK"/>
        </a:p>
      </dgm:t>
    </dgm:pt>
    <dgm:pt modelId="{7F709D20-82C8-4F33-B404-E5529783BEDD}" type="pres">
      <dgm:prSet presAssocID="{B84C3299-312B-4870-AF69-0A164E4E85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7B6B3-41F8-4AE8-9E1D-52D4A4B5664F}" type="pres">
      <dgm:prSet presAssocID="{74B3354A-CDEB-492A-AF24-D9D586F3617F}" presName="parTrans" presStyleLbl="bgSibTrans2D1" presStyleIdx="2" presStyleCnt="3"/>
      <dgm:spPr/>
      <dgm:t>
        <a:bodyPr/>
        <a:lstStyle/>
        <a:p>
          <a:endParaRPr lang="da-DK"/>
        </a:p>
      </dgm:t>
    </dgm:pt>
    <dgm:pt modelId="{3F154461-FC10-4E17-9962-DEA9D27D309C}" type="pres">
      <dgm:prSet presAssocID="{CB2B38BE-C7EB-4AAB-BFCB-5724694647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9DF381-BB52-4277-ABED-F969C498D19E}" srcId="{EEAF0D4E-83B5-4DE8-9753-0DF79A29A31A}" destId="{B84C3299-312B-4870-AF69-0A164E4E8536}" srcOrd="1" destOrd="0" parTransId="{152EC707-0337-4ACD-AA7F-78794E41BEED}" sibTransId="{6787BC6B-D7B5-4866-A0E1-367620C84081}"/>
    <dgm:cxn modelId="{ECEB1B90-017A-409A-AABC-9F7E6387D297}" type="presOf" srcId="{74253C8E-62A3-4329-A49F-41F092989069}" destId="{63034F44-D880-4C60-98DF-6FFF1D5914D3}" srcOrd="0" destOrd="0" presId="urn:microsoft.com/office/officeart/2005/8/layout/radial4"/>
    <dgm:cxn modelId="{2524D1B9-5C67-49AE-A14A-4256C44C6444}" type="presOf" srcId="{EEAF0D4E-83B5-4DE8-9753-0DF79A29A31A}" destId="{F88B2635-91B0-4081-A50D-A4B37D33530B}" srcOrd="0" destOrd="0" presId="urn:microsoft.com/office/officeart/2005/8/layout/radial4"/>
    <dgm:cxn modelId="{8ACEC624-D15F-4A57-87F6-C1C88EEFF9F3}" type="presOf" srcId="{CB2B38BE-C7EB-4AAB-BFCB-5724694647D0}" destId="{3F154461-FC10-4E17-9962-DEA9D27D309C}" srcOrd="0" destOrd="0" presId="urn:microsoft.com/office/officeart/2005/8/layout/radial4"/>
    <dgm:cxn modelId="{553EE3CD-A84B-44C1-944B-4281DCE9341E}" srcId="{EEAF0D4E-83B5-4DE8-9753-0DF79A29A31A}" destId="{CB2B38BE-C7EB-4AAB-BFCB-5724694647D0}" srcOrd="2" destOrd="0" parTransId="{74B3354A-CDEB-492A-AF24-D9D586F3617F}" sibTransId="{14511391-61EE-4299-85FE-D960D8DC2F47}"/>
    <dgm:cxn modelId="{749580FF-0F9C-4B34-90CA-523121DD90CB}" type="presOf" srcId="{74B3354A-CDEB-492A-AF24-D9D586F3617F}" destId="{3857B6B3-41F8-4AE8-9E1D-52D4A4B5664F}" srcOrd="0" destOrd="0" presId="urn:microsoft.com/office/officeart/2005/8/layout/radial4"/>
    <dgm:cxn modelId="{2682E223-2912-4C68-90B6-4EDD9BBF8527}" srcId="{0EBD3B36-8919-4F40-BF15-59C2A80B3A58}" destId="{CAC67CFD-3597-4D12-9CEA-8BA096D0FD9D}" srcOrd="2" destOrd="0" parTransId="{60708A52-97D4-4796-9E0D-0570967DF925}" sibTransId="{3338DE3F-71C7-4781-AE3A-CAB0C0C937FC}"/>
    <dgm:cxn modelId="{7A9B10C3-186B-4700-B48A-33A0D1995FB0}" type="presOf" srcId="{B84C3299-312B-4870-AF69-0A164E4E8536}" destId="{7F709D20-82C8-4F33-B404-E5529783BEDD}" srcOrd="0" destOrd="0" presId="urn:microsoft.com/office/officeart/2005/8/layout/radial4"/>
    <dgm:cxn modelId="{4CFA2D6C-F223-42BE-B0D5-C80F5DD248F2}" srcId="{0EBD3B36-8919-4F40-BF15-59C2A80B3A58}" destId="{EEAF0D4E-83B5-4DE8-9753-0DF79A29A31A}" srcOrd="0" destOrd="0" parTransId="{FC12A6BF-5187-459F-A5DF-12562D4DF10A}" sibTransId="{78121570-A454-49C2-BC15-26A6246504E9}"/>
    <dgm:cxn modelId="{46117390-83BA-4E59-B841-3704471B2BD5}" srcId="{EEAF0D4E-83B5-4DE8-9753-0DF79A29A31A}" destId="{B7A4D644-B17F-4F0A-B75D-57928E473866}" srcOrd="0" destOrd="0" parTransId="{74253C8E-62A3-4329-A49F-41F092989069}" sibTransId="{322E5D9A-3C17-467D-9176-F19700C599CB}"/>
    <dgm:cxn modelId="{3D69094D-1542-424A-BE5A-153AC1A129E9}" type="presOf" srcId="{0EBD3B36-8919-4F40-BF15-59C2A80B3A58}" destId="{8ECD3D78-E70A-4F5A-9DBE-F5FE38784663}" srcOrd="0" destOrd="0" presId="urn:microsoft.com/office/officeart/2005/8/layout/radial4"/>
    <dgm:cxn modelId="{32E8BB36-9C1E-43D9-A16E-C5A8D3293FE5}" srcId="{0EBD3B36-8919-4F40-BF15-59C2A80B3A58}" destId="{8B90B408-33A4-44BC-87CA-AF3CAEF6865C}" srcOrd="1" destOrd="0" parTransId="{514607EF-7E62-40D8-892F-AD2C66E49F8B}" sibTransId="{32E8E4F5-B676-4713-94FC-C9CF5BCCB9C9}"/>
    <dgm:cxn modelId="{2DF78161-894F-4052-AC74-AF7DD108BF11}" type="presOf" srcId="{152EC707-0337-4ACD-AA7F-78794E41BEED}" destId="{6E5DBBFF-D4DA-4A1F-B75D-41CA1381DC0A}" srcOrd="0" destOrd="0" presId="urn:microsoft.com/office/officeart/2005/8/layout/radial4"/>
    <dgm:cxn modelId="{670C860B-9F8B-4469-921E-6193DBD8C720}" type="presOf" srcId="{B7A4D644-B17F-4F0A-B75D-57928E473866}" destId="{50CED356-E572-462C-AAFC-3DDEB28686D4}" srcOrd="0" destOrd="0" presId="urn:microsoft.com/office/officeart/2005/8/layout/radial4"/>
    <dgm:cxn modelId="{1D668FF0-35EC-4C33-8209-BAD5372EF21C}" type="presParOf" srcId="{8ECD3D78-E70A-4F5A-9DBE-F5FE38784663}" destId="{F88B2635-91B0-4081-A50D-A4B37D33530B}" srcOrd="0" destOrd="0" presId="urn:microsoft.com/office/officeart/2005/8/layout/radial4"/>
    <dgm:cxn modelId="{04F36601-F5F0-4DBD-935D-D8DA89B7658C}" type="presParOf" srcId="{8ECD3D78-E70A-4F5A-9DBE-F5FE38784663}" destId="{63034F44-D880-4C60-98DF-6FFF1D5914D3}" srcOrd="1" destOrd="0" presId="urn:microsoft.com/office/officeart/2005/8/layout/radial4"/>
    <dgm:cxn modelId="{A26AB28E-8D5A-42E8-B418-D94842170571}" type="presParOf" srcId="{8ECD3D78-E70A-4F5A-9DBE-F5FE38784663}" destId="{50CED356-E572-462C-AAFC-3DDEB28686D4}" srcOrd="2" destOrd="0" presId="urn:microsoft.com/office/officeart/2005/8/layout/radial4"/>
    <dgm:cxn modelId="{91927A73-5733-4A33-90DB-E7D6915E6BE1}" type="presParOf" srcId="{8ECD3D78-E70A-4F5A-9DBE-F5FE38784663}" destId="{6E5DBBFF-D4DA-4A1F-B75D-41CA1381DC0A}" srcOrd="3" destOrd="0" presId="urn:microsoft.com/office/officeart/2005/8/layout/radial4"/>
    <dgm:cxn modelId="{51C545EE-44CD-4917-9E1D-DA861AD5B1B3}" type="presParOf" srcId="{8ECD3D78-E70A-4F5A-9DBE-F5FE38784663}" destId="{7F709D20-82C8-4F33-B404-E5529783BEDD}" srcOrd="4" destOrd="0" presId="urn:microsoft.com/office/officeart/2005/8/layout/radial4"/>
    <dgm:cxn modelId="{FCECE212-1603-44A4-908C-CCA9F7B4F105}" type="presParOf" srcId="{8ECD3D78-E70A-4F5A-9DBE-F5FE38784663}" destId="{3857B6B3-41F8-4AE8-9E1D-52D4A4B5664F}" srcOrd="5" destOrd="0" presId="urn:microsoft.com/office/officeart/2005/8/layout/radial4"/>
    <dgm:cxn modelId="{EF8615A6-65B2-4AE6-BC1A-EA87CDF1DCF5}" type="presParOf" srcId="{8ECD3D78-E70A-4F5A-9DBE-F5FE38784663}" destId="{3F154461-FC10-4E17-9962-DEA9D27D309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BD3B36-8919-4F40-BF15-59C2A80B3A5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AF0D4E-83B5-4DE8-9753-0DF79A29A31A}">
      <dgm:prSet phldrT="[Tekst]"/>
      <dgm:spPr>
        <a:solidFill>
          <a:schemeClr val="accent2"/>
        </a:solidFill>
      </dgm:spPr>
      <dgm:t>
        <a:bodyPr/>
        <a:lstStyle/>
        <a:p>
          <a:r>
            <a:rPr lang="da-DK" b="1" u="sng" noProof="0" dirty="0" smtClean="0"/>
            <a:t>Elever med problematisk fravær</a:t>
          </a:r>
          <a:endParaRPr lang="da-DK" b="1" u="sng" noProof="0" dirty="0"/>
        </a:p>
      </dgm:t>
    </dgm:pt>
    <dgm:pt modelId="{FC12A6BF-5187-459F-A5DF-12562D4DF10A}" type="par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78121570-A454-49C2-BC15-26A6246504E9}" type="sib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8B90B408-33A4-44BC-87CA-AF3CAEF6865C}">
      <dgm:prSet phldrT="[Tekst]"/>
      <dgm:spPr/>
      <dgm:t>
        <a:bodyPr/>
        <a:lstStyle/>
        <a:p>
          <a:endParaRPr lang="da-DK"/>
        </a:p>
      </dgm:t>
    </dgm:pt>
    <dgm:pt modelId="{514607EF-7E62-40D8-892F-AD2C66E49F8B}" type="par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32E8E4F5-B676-4713-94FC-C9CF5BCCB9C9}" type="sib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CAC67CFD-3597-4D12-9CEA-8BA096D0FD9D}">
      <dgm:prSet phldrT="[Tekst]"/>
      <dgm:spPr/>
      <dgm:t>
        <a:bodyPr/>
        <a:lstStyle/>
        <a:p>
          <a:endParaRPr lang="da-DK"/>
        </a:p>
      </dgm:t>
    </dgm:pt>
    <dgm:pt modelId="{60708A52-97D4-4796-9E0D-0570967DF925}" type="par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3338DE3F-71C7-4781-AE3A-CAB0C0C937FC}" type="sib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6525A679-6E16-48F4-9589-86CA2191C045}">
      <dgm:prSet/>
      <dgm:spPr/>
      <dgm:t>
        <a:bodyPr/>
        <a:lstStyle/>
        <a:p>
          <a:r>
            <a:rPr lang="da-DK" noProof="0" dirty="0" smtClean="0"/>
            <a:t>Flere med kontakt til PPR</a:t>
          </a:r>
        </a:p>
        <a:p>
          <a:r>
            <a:rPr lang="da-DK" noProof="0" dirty="0" smtClean="0"/>
            <a:t>(36% mod 11%)</a:t>
          </a:r>
          <a:endParaRPr lang="da-DK" noProof="0" dirty="0"/>
        </a:p>
      </dgm:t>
    </dgm:pt>
    <dgm:pt modelId="{D1AAE959-DA44-4476-A9F6-C77D655069B6}" type="parTrans" cxnId="{CE650DFE-2648-4301-BDC9-2951D960426D}">
      <dgm:prSet/>
      <dgm:spPr/>
      <dgm:t>
        <a:bodyPr/>
        <a:lstStyle/>
        <a:p>
          <a:endParaRPr lang="da-DK" noProof="0" dirty="0"/>
        </a:p>
      </dgm:t>
    </dgm:pt>
    <dgm:pt modelId="{EA354DA7-0BE4-450E-AE66-D5DFFB8D4BFE}" type="sibTrans" cxnId="{CE650DFE-2648-4301-BDC9-2951D960426D}">
      <dgm:prSet/>
      <dgm:spPr/>
      <dgm:t>
        <a:bodyPr/>
        <a:lstStyle/>
        <a:p>
          <a:endParaRPr lang="da-DK" noProof="0" dirty="0"/>
        </a:p>
      </dgm:t>
    </dgm:pt>
    <dgm:pt modelId="{7B031249-3F90-4AB7-BCCE-411650611220}">
      <dgm:prSet/>
      <dgm:spPr/>
      <dgm:t>
        <a:bodyPr/>
        <a:lstStyle/>
        <a:p>
          <a:r>
            <a:rPr lang="da-DK" noProof="0" dirty="0" smtClean="0"/>
            <a:t>Lavere  fagligt niveau</a:t>
          </a:r>
          <a:endParaRPr lang="da-DK" noProof="0" dirty="0"/>
        </a:p>
      </dgm:t>
    </dgm:pt>
    <dgm:pt modelId="{F6B21587-9F64-481A-BD3D-05630F19FE11}" type="parTrans" cxnId="{79854573-951D-4008-AA99-510E1C114E7F}">
      <dgm:prSet/>
      <dgm:spPr/>
      <dgm:t>
        <a:bodyPr/>
        <a:lstStyle/>
        <a:p>
          <a:endParaRPr lang="da-DK" noProof="0" dirty="0"/>
        </a:p>
      </dgm:t>
    </dgm:pt>
    <dgm:pt modelId="{4D47AE2E-3E84-431E-A251-6B2EA86F57CE}" type="sibTrans" cxnId="{79854573-951D-4008-AA99-510E1C114E7F}">
      <dgm:prSet/>
      <dgm:spPr/>
      <dgm:t>
        <a:bodyPr/>
        <a:lstStyle/>
        <a:p>
          <a:endParaRPr lang="da-DK" noProof="0" dirty="0"/>
        </a:p>
      </dgm:t>
    </dgm:pt>
    <dgm:pt modelId="{A06DDD67-BE42-4D8C-A4BC-BF4E21D9D228}">
      <dgm:prSet/>
      <dgm:spPr/>
      <dgm:t>
        <a:bodyPr/>
        <a:lstStyle/>
        <a:p>
          <a:r>
            <a:rPr lang="da-DK" noProof="0" dirty="0" smtClean="0"/>
            <a:t>Flere I specialklasse</a:t>
          </a:r>
        </a:p>
        <a:p>
          <a:r>
            <a:rPr lang="da-DK" noProof="0" dirty="0" smtClean="0"/>
            <a:t>(23% mod 6%)</a:t>
          </a:r>
          <a:endParaRPr lang="da-DK" noProof="0" dirty="0"/>
        </a:p>
      </dgm:t>
    </dgm:pt>
    <dgm:pt modelId="{02E1ACC2-6982-4784-8AD8-FEF3F0FF40D7}" type="parTrans" cxnId="{1923A580-53BC-4F11-A588-33603F9F146B}">
      <dgm:prSet/>
      <dgm:spPr/>
      <dgm:t>
        <a:bodyPr/>
        <a:lstStyle/>
        <a:p>
          <a:endParaRPr lang="da-DK" noProof="0" dirty="0"/>
        </a:p>
      </dgm:t>
    </dgm:pt>
    <dgm:pt modelId="{E86B21DB-4322-412C-9057-3122DA512D37}" type="sibTrans" cxnId="{1923A580-53BC-4F11-A588-33603F9F146B}">
      <dgm:prSet/>
      <dgm:spPr/>
      <dgm:t>
        <a:bodyPr/>
        <a:lstStyle/>
        <a:p>
          <a:endParaRPr lang="da-DK" noProof="0" dirty="0"/>
        </a:p>
      </dgm:t>
    </dgm:pt>
    <dgm:pt modelId="{71FCFE14-DD6E-4B5B-80EC-D1E13052BD77}">
      <dgm:prSet/>
      <dgm:spPr/>
      <dgm:t>
        <a:bodyPr/>
        <a:lstStyle/>
        <a:p>
          <a:r>
            <a:rPr lang="da-DK" noProof="0" dirty="0" smtClean="0"/>
            <a:t>Lavere forældre-lærer samarbejde, samt deltagelse</a:t>
          </a:r>
          <a:endParaRPr lang="da-DK" noProof="0" dirty="0"/>
        </a:p>
      </dgm:t>
    </dgm:pt>
    <dgm:pt modelId="{B23B175E-FEDD-4E62-ABF6-6909F0C4F75A}" type="sibTrans" cxnId="{2F129950-7DCA-4678-85B2-CD9FD6280114}">
      <dgm:prSet/>
      <dgm:spPr/>
      <dgm:t>
        <a:bodyPr/>
        <a:lstStyle/>
        <a:p>
          <a:endParaRPr lang="da-DK" noProof="0" dirty="0"/>
        </a:p>
      </dgm:t>
    </dgm:pt>
    <dgm:pt modelId="{A14D1555-3906-4ACA-A0C8-79EB105757F2}" type="parTrans" cxnId="{2F129950-7DCA-4678-85B2-CD9FD6280114}">
      <dgm:prSet/>
      <dgm:spPr/>
      <dgm:t>
        <a:bodyPr/>
        <a:lstStyle/>
        <a:p>
          <a:endParaRPr lang="da-DK" noProof="0" dirty="0"/>
        </a:p>
      </dgm:t>
    </dgm:pt>
    <dgm:pt modelId="{8ECD3D78-E70A-4F5A-9DBE-F5FE38784663}" type="pres">
      <dgm:prSet presAssocID="{0EBD3B36-8919-4F40-BF15-59C2A80B3A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88B2635-91B0-4081-A50D-A4B37D33530B}" type="pres">
      <dgm:prSet presAssocID="{EEAF0D4E-83B5-4DE8-9753-0DF79A29A31A}" presName="centerShape" presStyleLbl="node0" presStyleIdx="0" presStyleCnt="1"/>
      <dgm:spPr/>
      <dgm:t>
        <a:bodyPr/>
        <a:lstStyle/>
        <a:p>
          <a:endParaRPr lang="en-US"/>
        </a:p>
      </dgm:t>
    </dgm:pt>
    <dgm:pt modelId="{FEC673E2-DFC6-4B7D-A493-9B3F79612FA0}" type="pres">
      <dgm:prSet presAssocID="{A14D1555-3906-4ACA-A0C8-79EB105757F2}" presName="parTrans" presStyleLbl="bgSibTrans2D1" presStyleIdx="0" presStyleCnt="4"/>
      <dgm:spPr/>
      <dgm:t>
        <a:bodyPr/>
        <a:lstStyle/>
        <a:p>
          <a:endParaRPr lang="da-DK"/>
        </a:p>
      </dgm:t>
    </dgm:pt>
    <dgm:pt modelId="{0ED7F1A0-D573-4853-A655-AFDCD602B547}" type="pres">
      <dgm:prSet presAssocID="{71FCFE14-DD6E-4B5B-80EC-D1E13052BD7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F5001-7A91-4C00-B4F9-91CE283B5F79}" type="pres">
      <dgm:prSet presAssocID="{D1AAE959-DA44-4476-A9F6-C77D655069B6}" presName="parTrans" presStyleLbl="bgSibTrans2D1" presStyleIdx="1" presStyleCnt="4"/>
      <dgm:spPr/>
      <dgm:t>
        <a:bodyPr/>
        <a:lstStyle/>
        <a:p>
          <a:endParaRPr lang="da-DK"/>
        </a:p>
      </dgm:t>
    </dgm:pt>
    <dgm:pt modelId="{D6B51FBC-457A-49D4-8A1E-2E1B25B3B406}" type="pres">
      <dgm:prSet presAssocID="{6525A679-6E16-48F4-9589-86CA2191C04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14A3A7D-5AF3-454C-BA1A-BE807EB6C2B3}" type="pres">
      <dgm:prSet presAssocID="{F6B21587-9F64-481A-BD3D-05630F19FE11}" presName="parTrans" presStyleLbl="bgSibTrans2D1" presStyleIdx="2" presStyleCnt="4"/>
      <dgm:spPr/>
      <dgm:t>
        <a:bodyPr/>
        <a:lstStyle/>
        <a:p>
          <a:endParaRPr lang="da-DK"/>
        </a:p>
      </dgm:t>
    </dgm:pt>
    <dgm:pt modelId="{A03B586D-141F-441F-A8EF-2E78E44AF3F7}" type="pres">
      <dgm:prSet presAssocID="{7B031249-3F90-4AB7-BCCE-41165061122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AEA90-CE71-41A1-81C5-322DD41E0A09}" type="pres">
      <dgm:prSet presAssocID="{02E1ACC2-6982-4784-8AD8-FEF3F0FF40D7}" presName="parTrans" presStyleLbl="bgSibTrans2D1" presStyleIdx="3" presStyleCnt="4"/>
      <dgm:spPr/>
      <dgm:t>
        <a:bodyPr/>
        <a:lstStyle/>
        <a:p>
          <a:endParaRPr lang="da-DK"/>
        </a:p>
      </dgm:t>
    </dgm:pt>
    <dgm:pt modelId="{07A8D59F-EF94-429C-9615-B6CBB3C8241F}" type="pres">
      <dgm:prSet presAssocID="{A06DDD67-BE42-4D8C-A4BC-BF4E21D9D22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62EF68D3-A540-469A-8379-6A3D6378084A}" type="presOf" srcId="{D1AAE959-DA44-4476-A9F6-C77D655069B6}" destId="{8F8F5001-7A91-4C00-B4F9-91CE283B5F79}" srcOrd="0" destOrd="0" presId="urn:microsoft.com/office/officeart/2005/8/layout/radial4"/>
    <dgm:cxn modelId="{D06DB152-19BB-4E53-8DB6-E328B8095FCA}" type="presOf" srcId="{A06DDD67-BE42-4D8C-A4BC-BF4E21D9D228}" destId="{07A8D59F-EF94-429C-9615-B6CBB3C8241F}" srcOrd="0" destOrd="0" presId="urn:microsoft.com/office/officeart/2005/8/layout/radial4"/>
    <dgm:cxn modelId="{00DC5E30-A6F9-4DA2-8004-39793FE0A810}" type="presOf" srcId="{71FCFE14-DD6E-4B5B-80EC-D1E13052BD77}" destId="{0ED7F1A0-D573-4853-A655-AFDCD602B547}" srcOrd="0" destOrd="0" presId="urn:microsoft.com/office/officeart/2005/8/layout/radial4"/>
    <dgm:cxn modelId="{79854573-951D-4008-AA99-510E1C114E7F}" srcId="{EEAF0D4E-83B5-4DE8-9753-0DF79A29A31A}" destId="{7B031249-3F90-4AB7-BCCE-411650611220}" srcOrd="2" destOrd="0" parTransId="{F6B21587-9F64-481A-BD3D-05630F19FE11}" sibTransId="{4D47AE2E-3E84-431E-A251-6B2EA86F57CE}"/>
    <dgm:cxn modelId="{2682E223-2912-4C68-90B6-4EDD9BBF8527}" srcId="{0EBD3B36-8919-4F40-BF15-59C2A80B3A58}" destId="{CAC67CFD-3597-4D12-9CEA-8BA096D0FD9D}" srcOrd="2" destOrd="0" parTransId="{60708A52-97D4-4796-9E0D-0570967DF925}" sibTransId="{3338DE3F-71C7-4781-AE3A-CAB0C0C937FC}"/>
    <dgm:cxn modelId="{DA305B73-5D09-49B9-BC84-C1EEE65E61A0}" type="presOf" srcId="{F6B21587-9F64-481A-BD3D-05630F19FE11}" destId="{114A3A7D-5AF3-454C-BA1A-BE807EB6C2B3}" srcOrd="0" destOrd="0" presId="urn:microsoft.com/office/officeart/2005/8/layout/radial4"/>
    <dgm:cxn modelId="{CE650DFE-2648-4301-BDC9-2951D960426D}" srcId="{EEAF0D4E-83B5-4DE8-9753-0DF79A29A31A}" destId="{6525A679-6E16-48F4-9589-86CA2191C045}" srcOrd="1" destOrd="0" parTransId="{D1AAE959-DA44-4476-A9F6-C77D655069B6}" sibTransId="{EA354DA7-0BE4-450E-AE66-D5DFFB8D4BFE}"/>
    <dgm:cxn modelId="{9BD120E6-E214-410E-B9B0-9FFF3E583C4D}" type="presOf" srcId="{02E1ACC2-6982-4784-8AD8-FEF3F0FF40D7}" destId="{19BAEA90-CE71-41A1-81C5-322DD41E0A09}" srcOrd="0" destOrd="0" presId="urn:microsoft.com/office/officeart/2005/8/layout/radial4"/>
    <dgm:cxn modelId="{4CFA2D6C-F223-42BE-B0D5-C80F5DD248F2}" srcId="{0EBD3B36-8919-4F40-BF15-59C2A80B3A58}" destId="{EEAF0D4E-83B5-4DE8-9753-0DF79A29A31A}" srcOrd="0" destOrd="0" parTransId="{FC12A6BF-5187-459F-A5DF-12562D4DF10A}" sibTransId="{78121570-A454-49C2-BC15-26A6246504E9}"/>
    <dgm:cxn modelId="{920255ED-8A3F-4B62-9537-02B9584C5ECD}" type="presOf" srcId="{0EBD3B36-8919-4F40-BF15-59C2A80B3A58}" destId="{8ECD3D78-E70A-4F5A-9DBE-F5FE38784663}" srcOrd="0" destOrd="0" presId="urn:microsoft.com/office/officeart/2005/8/layout/radial4"/>
    <dgm:cxn modelId="{0DB4C799-D56E-4D64-B622-1E8C1AE7D749}" type="presOf" srcId="{EEAF0D4E-83B5-4DE8-9753-0DF79A29A31A}" destId="{F88B2635-91B0-4081-A50D-A4B37D33530B}" srcOrd="0" destOrd="0" presId="urn:microsoft.com/office/officeart/2005/8/layout/radial4"/>
    <dgm:cxn modelId="{A34A6750-CF19-445F-8F02-698FB8CB19FB}" type="presOf" srcId="{6525A679-6E16-48F4-9589-86CA2191C045}" destId="{D6B51FBC-457A-49D4-8A1E-2E1B25B3B406}" srcOrd="0" destOrd="0" presId="urn:microsoft.com/office/officeart/2005/8/layout/radial4"/>
    <dgm:cxn modelId="{2F129950-7DCA-4678-85B2-CD9FD6280114}" srcId="{EEAF0D4E-83B5-4DE8-9753-0DF79A29A31A}" destId="{71FCFE14-DD6E-4B5B-80EC-D1E13052BD77}" srcOrd="0" destOrd="0" parTransId="{A14D1555-3906-4ACA-A0C8-79EB105757F2}" sibTransId="{B23B175E-FEDD-4E62-ABF6-6909F0C4F75A}"/>
    <dgm:cxn modelId="{0CFC9492-EB2D-43D3-B8AD-D5F78B046C4F}" type="presOf" srcId="{A14D1555-3906-4ACA-A0C8-79EB105757F2}" destId="{FEC673E2-DFC6-4B7D-A493-9B3F79612FA0}" srcOrd="0" destOrd="0" presId="urn:microsoft.com/office/officeart/2005/8/layout/radial4"/>
    <dgm:cxn modelId="{32E8BB36-9C1E-43D9-A16E-C5A8D3293FE5}" srcId="{0EBD3B36-8919-4F40-BF15-59C2A80B3A58}" destId="{8B90B408-33A4-44BC-87CA-AF3CAEF6865C}" srcOrd="1" destOrd="0" parTransId="{514607EF-7E62-40D8-892F-AD2C66E49F8B}" sibTransId="{32E8E4F5-B676-4713-94FC-C9CF5BCCB9C9}"/>
    <dgm:cxn modelId="{6D9D9514-81CD-4B29-AFAE-FF2736384343}" type="presOf" srcId="{7B031249-3F90-4AB7-BCCE-411650611220}" destId="{A03B586D-141F-441F-A8EF-2E78E44AF3F7}" srcOrd="0" destOrd="0" presId="urn:microsoft.com/office/officeart/2005/8/layout/radial4"/>
    <dgm:cxn modelId="{1923A580-53BC-4F11-A588-33603F9F146B}" srcId="{EEAF0D4E-83B5-4DE8-9753-0DF79A29A31A}" destId="{A06DDD67-BE42-4D8C-A4BC-BF4E21D9D228}" srcOrd="3" destOrd="0" parTransId="{02E1ACC2-6982-4784-8AD8-FEF3F0FF40D7}" sibTransId="{E86B21DB-4322-412C-9057-3122DA512D37}"/>
    <dgm:cxn modelId="{69559248-848D-4763-98B2-379F8D438761}" type="presParOf" srcId="{8ECD3D78-E70A-4F5A-9DBE-F5FE38784663}" destId="{F88B2635-91B0-4081-A50D-A4B37D33530B}" srcOrd="0" destOrd="0" presId="urn:microsoft.com/office/officeart/2005/8/layout/radial4"/>
    <dgm:cxn modelId="{D30A7DBB-34DC-4335-8DF3-F9C2BC50FD20}" type="presParOf" srcId="{8ECD3D78-E70A-4F5A-9DBE-F5FE38784663}" destId="{FEC673E2-DFC6-4B7D-A493-9B3F79612FA0}" srcOrd="1" destOrd="0" presId="urn:microsoft.com/office/officeart/2005/8/layout/radial4"/>
    <dgm:cxn modelId="{FF16F4FC-7A52-452E-AF64-1E2A7C26B623}" type="presParOf" srcId="{8ECD3D78-E70A-4F5A-9DBE-F5FE38784663}" destId="{0ED7F1A0-D573-4853-A655-AFDCD602B547}" srcOrd="2" destOrd="0" presId="urn:microsoft.com/office/officeart/2005/8/layout/radial4"/>
    <dgm:cxn modelId="{5B4FC07F-E436-4CEF-9154-F0C8650C4451}" type="presParOf" srcId="{8ECD3D78-E70A-4F5A-9DBE-F5FE38784663}" destId="{8F8F5001-7A91-4C00-B4F9-91CE283B5F79}" srcOrd="3" destOrd="0" presId="urn:microsoft.com/office/officeart/2005/8/layout/radial4"/>
    <dgm:cxn modelId="{5D89DD42-2712-4087-9E3E-F8B10AE839AD}" type="presParOf" srcId="{8ECD3D78-E70A-4F5A-9DBE-F5FE38784663}" destId="{D6B51FBC-457A-49D4-8A1E-2E1B25B3B406}" srcOrd="4" destOrd="0" presId="urn:microsoft.com/office/officeart/2005/8/layout/radial4"/>
    <dgm:cxn modelId="{E3D9614C-B34F-4422-9B4B-E0284A7EA211}" type="presParOf" srcId="{8ECD3D78-E70A-4F5A-9DBE-F5FE38784663}" destId="{114A3A7D-5AF3-454C-BA1A-BE807EB6C2B3}" srcOrd="5" destOrd="0" presId="urn:microsoft.com/office/officeart/2005/8/layout/radial4"/>
    <dgm:cxn modelId="{44814F25-4D15-44DB-BCE0-D77B341CF428}" type="presParOf" srcId="{8ECD3D78-E70A-4F5A-9DBE-F5FE38784663}" destId="{A03B586D-141F-441F-A8EF-2E78E44AF3F7}" srcOrd="6" destOrd="0" presId="urn:microsoft.com/office/officeart/2005/8/layout/radial4"/>
    <dgm:cxn modelId="{C79DE22A-D261-425F-BCC5-65A885654EAB}" type="presParOf" srcId="{8ECD3D78-E70A-4F5A-9DBE-F5FE38784663}" destId="{19BAEA90-CE71-41A1-81C5-322DD41E0A09}" srcOrd="7" destOrd="0" presId="urn:microsoft.com/office/officeart/2005/8/layout/radial4"/>
    <dgm:cxn modelId="{77CB2712-E537-4765-B900-4B4452F66E7D}" type="presParOf" srcId="{8ECD3D78-E70A-4F5A-9DBE-F5FE38784663}" destId="{07A8D59F-EF94-429C-9615-B6CBB3C8241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BD3B36-8919-4F40-BF15-59C2A80B3A5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AF0D4E-83B5-4DE8-9753-0DF79A29A31A}">
      <dgm:prSet phldrT="[Tekst]"/>
      <dgm:spPr>
        <a:solidFill>
          <a:schemeClr val="accent2"/>
        </a:solidFill>
      </dgm:spPr>
      <dgm:t>
        <a:bodyPr/>
        <a:lstStyle/>
        <a:p>
          <a:r>
            <a:rPr lang="da-DK" b="1" u="sng" noProof="0" dirty="0" smtClean="0"/>
            <a:t>Elever med problematisk fravær</a:t>
          </a:r>
          <a:endParaRPr lang="da-DK" b="1" u="sng" noProof="0" dirty="0"/>
        </a:p>
      </dgm:t>
    </dgm:pt>
    <dgm:pt modelId="{FC12A6BF-5187-459F-A5DF-12562D4DF10A}" type="par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78121570-A454-49C2-BC15-26A6246504E9}" type="sibTrans" cxnId="{4CFA2D6C-F223-42BE-B0D5-C80F5DD248F2}">
      <dgm:prSet/>
      <dgm:spPr/>
      <dgm:t>
        <a:bodyPr/>
        <a:lstStyle/>
        <a:p>
          <a:endParaRPr lang="da-DK" noProof="0" dirty="0"/>
        </a:p>
      </dgm:t>
    </dgm:pt>
    <dgm:pt modelId="{8B90B408-33A4-44BC-87CA-AF3CAEF6865C}">
      <dgm:prSet phldrT="[Tekst]"/>
      <dgm:spPr/>
      <dgm:t>
        <a:bodyPr/>
        <a:lstStyle/>
        <a:p>
          <a:endParaRPr lang="da-DK"/>
        </a:p>
      </dgm:t>
    </dgm:pt>
    <dgm:pt modelId="{514607EF-7E62-40D8-892F-AD2C66E49F8B}" type="par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32E8E4F5-B676-4713-94FC-C9CF5BCCB9C9}" type="sibTrans" cxnId="{32E8BB36-9C1E-43D9-A16E-C5A8D3293FE5}">
      <dgm:prSet/>
      <dgm:spPr/>
      <dgm:t>
        <a:bodyPr/>
        <a:lstStyle/>
        <a:p>
          <a:endParaRPr lang="da-DK" noProof="0" dirty="0"/>
        </a:p>
      </dgm:t>
    </dgm:pt>
    <dgm:pt modelId="{CAC67CFD-3597-4D12-9CEA-8BA096D0FD9D}">
      <dgm:prSet phldrT="[Tekst]"/>
      <dgm:spPr/>
      <dgm:t>
        <a:bodyPr/>
        <a:lstStyle/>
        <a:p>
          <a:endParaRPr lang="da-DK"/>
        </a:p>
      </dgm:t>
    </dgm:pt>
    <dgm:pt modelId="{60708A52-97D4-4796-9E0D-0570967DF925}" type="par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3338DE3F-71C7-4781-AE3A-CAB0C0C937FC}" type="sibTrans" cxnId="{2682E223-2912-4C68-90B6-4EDD9BBF8527}">
      <dgm:prSet/>
      <dgm:spPr/>
      <dgm:t>
        <a:bodyPr/>
        <a:lstStyle/>
        <a:p>
          <a:endParaRPr lang="da-DK" noProof="0" dirty="0"/>
        </a:p>
      </dgm:t>
    </dgm:pt>
    <dgm:pt modelId="{F8D0407D-4231-4F9B-BF68-9234EE57933F}">
      <dgm:prSet/>
      <dgm:spPr/>
      <dgm:t>
        <a:bodyPr/>
        <a:lstStyle/>
        <a:p>
          <a:r>
            <a:rPr lang="da-DK" noProof="0" dirty="0" smtClean="0"/>
            <a:t>Lavere trivsel på WHO-5</a:t>
          </a:r>
        </a:p>
        <a:p>
          <a:endParaRPr lang="da-DK" noProof="0" dirty="0"/>
        </a:p>
      </dgm:t>
    </dgm:pt>
    <dgm:pt modelId="{ABA09CD1-4B4D-450D-A550-9D0327A20571}" type="parTrans" cxnId="{19897A41-C827-4875-8B6B-5A7FE0C3AA99}">
      <dgm:prSet/>
      <dgm:spPr/>
      <dgm:t>
        <a:bodyPr/>
        <a:lstStyle/>
        <a:p>
          <a:endParaRPr lang="da-DK" noProof="0" dirty="0"/>
        </a:p>
      </dgm:t>
    </dgm:pt>
    <dgm:pt modelId="{C177AE13-F91F-4711-96AC-AD8855D445AD}" type="sibTrans" cxnId="{19897A41-C827-4875-8B6B-5A7FE0C3AA99}">
      <dgm:prSet/>
      <dgm:spPr/>
      <dgm:t>
        <a:bodyPr/>
        <a:lstStyle/>
        <a:p>
          <a:endParaRPr lang="da-DK" noProof="0" dirty="0"/>
        </a:p>
      </dgm:t>
    </dgm:pt>
    <dgm:pt modelId="{8058CDE5-C902-4049-B362-BE38E43EB053}">
      <dgm:prSet/>
      <dgm:spPr/>
      <dgm:t>
        <a:bodyPr/>
        <a:lstStyle/>
        <a:p>
          <a:r>
            <a:rPr lang="da-DK" noProof="0" dirty="0" smtClean="0"/>
            <a:t>Flere med emotionelle problemer eller problematisk adfærd</a:t>
          </a:r>
          <a:endParaRPr lang="da-DK" noProof="0" dirty="0"/>
        </a:p>
      </dgm:t>
    </dgm:pt>
    <dgm:pt modelId="{5AADC8E9-8DEE-48E6-8B84-D595E9B01436}" type="parTrans" cxnId="{ECAE3607-96EB-4339-BB09-A9A9E15381EF}">
      <dgm:prSet/>
      <dgm:spPr/>
      <dgm:t>
        <a:bodyPr/>
        <a:lstStyle/>
        <a:p>
          <a:endParaRPr lang="da-DK" noProof="0" dirty="0"/>
        </a:p>
      </dgm:t>
    </dgm:pt>
    <dgm:pt modelId="{8EF1C84D-09E5-4774-A9F8-35185203A1BB}" type="sibTrans" cxnId="{ECAE3607-96EB-4339-BB09-A9A9E15381EF}">
      <dgm:prSet/>
      <dgm:spPr/>
      <dgm:t>
        <a:bodyPr/>
        <a:lstStyle/>
        <a:p>
          <a:endParaRPr lang="da-DK" noProof="0" dirty="0"/>
        </a:p>
      </dgm:t>
    </dgm:pt>
    <dgm:pt modelId="{A06DDD67-BE42-4D8C-A4BC-BF4E21D9D228}">
      <dgm:prSet/>
      <dgm:spPr/>
      <dgm:t>
        <a:bodyPr/>
        <a:lstStyle/>
        <a:p>
          <a:r>
            <a:rPr lang="da-DK" noProof="0" dirty="0" smtClean="0"/>
            <a:t>Flere med kronisk sygdom (45% mod 22 %) og smerter</a:t>
          </a:r>
          <a:endParaRPr lang="da-DK" noProof="0" dirty="0"/>
        </a:p>
      </dgm:t>
    </dgm:pt>
    <dgm:pt modelId="{02E1ACC2-6982-4784-8AD8-FEF3F0FF40D7}" type="parTrans" cxnId="{1923A580-53BC-4F11-A588-33603F9F146B}">
      <dgm:prSet/>
      <dgm:spPr/>
      <dgm:t>
        <a:bodyPr/>
        <a:lstStyle/>
        <a:p>
          <a:endParaRPr lang="da-DK" noProof="0" dirty="0"/>
        </a:p>
      </dgm:t>
    </dgm:pt>
    <dgm:pt modelId="{E86B21DB-4322-412C-9057-3122DA512D37}" type="sibTrans" cxnId="{1923A580-53BC-4F11-A588-33603F9F146B}">
      <dgm:prSet/>
      <dgm:spPr/>
      <dgm:t>
        <a:bodyPr/>
        <a:lstStyle/>
        <a:p>
          <a:endParaRPr lang="da-DK" noProof="0" dirty="0"/>
        </a:p>
      </dgm:t>
    </dgm:pt>
    <dgm:pt modelId="{DBEB386A-27EA-4B1B-B217-DAD50377D48B}">
      <dgm:prSet/>
      <dgm:spPr/>
      <dgm:t>
        <a:bodyPr/>
        <a:lstStyle/>
        <a:p>
          <a:r>
            <a:rPr lang="da-DK" dirty="0" smtClean="0"/>
            <a:t>Højere score på social fobi (forælder-rapporteret)</a:t>
          </a:r>
          <a:endParaRPr lang="da-DK" dirty="0"/>
        </a:p>
      </dgm:t>
    </dgm:pt>
    <dgm:pt modelId="{37A84443-8B5E-4068-BCE7-887AC2055B9E}" type="parTrans" cxnId="{CC6E6DDA-1910-4C5A-B858-F32120393CFD}">
      <dgm:prSet/>
      <dgm:spPr/>
    </dgm:pt>
    <dgm:pt modelId="{827FB7A5-789C-4921-AA12-23CD1019247E}" type="sibTrans" cxnId="{CC6E6DDA-1910-4C5A-B858-F32120393CFD}">
      <dgm:prSet/>
      <dgm:spPr/>
    </dgm:pt>
    <dgm:pt modelId="{8ECD3D78-E70A-4F5A-9DBE-F5FE38784663}" type="pres">
      <dgm:prSet presAssocID="{0EBD3B36-8919-4F40-BF15-59C2A80B3A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88B2635-91B0-4081-A50D-A4B37D33530B}" type="pres">
      <dgm:prSet presAssocID="{EEAF0D4E-83B5-4DE8-9753-0DF79A29A31A}" presName="centerShape" presStyleLbl="node0" presStyleIdx="0" presStyleCnt="1"/>
      <dgm:spPr/>
      <dgm:t>
        <a:bodyPr/>
        <a:lstStyle/>
        <a:p>
          <a:endParaRPr lang="en-US"/>
        </a:p>
      </dgm:t>
    </dgm:pt>
    <dgm:pt modelId="{57AB898E-2968-41C5-BD77-883949E479FA}" type="pres">
      <dgm:prSet presAssocID="{ABA09CD1-4B4D-450D-A550-9D0327A20571}" presName="parTrans" presStyleLbl="bgSibTrans2D1" presStyleIdx="0" presStyleCnt="4"/>
      <dgm:spPr/>
      <dgm:t>
        <a:bodyPr/>
        <a:lstStyle/>
        <a:p>
          <a:endParaRPr lang="da-DK"/>
        </a:p>
      </dgm:t>
    </dgm:pt>
    <dgm:pt modelId="{B960F613-4E84-4FB9-966E-5ECC30779965}" type="pres">
      <dgm:prSet presAssocID="{F8D0407D-4231-4F9B-BF68-9234EE57933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C43E8-C17D-4178-A87D-FC001E9D09B5}" type="pres">
      <dgm:prSet presAssocID="{5AADC8E9-8DEE-48E6-8B84-D595E9B01436}" presName="parTrans" presStyleLbl="bgSibTrans2D1" presStyleIdx="1" presStyleCnt="4"/>
      <dgm:spPr/>
      <dgm:t>
        <a:bodyPr/>
        <a:lstStyle/>
        <a:p>
          <a:endParaRPr lang="da-DK"/>
        </a:p>
      </dgm:t>
    </dgm:pt>
    <dgm:pt modelId="{409E53B2-D365-4B94-B8EF-18D39626A455}" type="pres">
      <dgm:prSet presAssocID="{8058CDE5-C902-4049-B362-BE38E43EB0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AEA90-CE71-41A1-81C5-322DD41E0A09}" type="pres">
      <dgm:prSet presAssocID="{02E1ACC2-6982-4784-8AD8-FEF3F0FF40D7}" presName="parTrans" presStyleLbl="bgSibTrans2D1" presStyleIdx="2" presStyleCnt="4"/>
      <dgm:spPr/>
      <dgm:t>
        <a:bodyPr/>
        <a:lstStyle/>
        <a:p>
          <a:endParaRPr lang="da-DK"/>
        </a:p>
      </dgm:t>
    </dgm:pt>
    <dgm:pt modelId="{07A8D59F-EF94-429C-9615-B6CBB3C8241F}" type="pres">
      <dgm:prSet presAssocID="{A06DDD67-BE42-4D8C-A4BC-BF4E21D9D2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6B1B21D-E974-4253-9FFC-53152F947637}" type="pres">
      <dgm:prSet presAssocID="{37A84443-8B5E-4068-BCE7-887AC2055B9E}" presName="parTrans" presStyleLbl="bgSibTrans2D1" presStyleIdx="3" presStyleCnt="4"/>
      <dgm:spPr/>
    </dgm:pt>
    <dgm:pt modelId="{08379215-876B-4CC9-8975-D9B177B56C3F}" type="pres">
      <dgm:prSet presAssocID="{DBEB386A-27EA-4B1B-B217-DAD50377D48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4F7984B-D95A-435D-B076-24CDE952A7AF}" type="presOf" srcId="{0EBD3B36-8919-4F40-BF15-59C2A80B3A58}" destId="{8ECD3D78-E70A-4F5A-9DBE-F5FE38784663}" srcOrd="0" destOrd="0" presId="urn:microsoft.com/office/officeart/2005/8/layout/radial4"/>
    <dgm:cxn modelId="{CC6E6DDA-1910-4C5A-B858-F32120393CFD}" srcId="{EEAF0D4E-83B5-4DE8-9753-0DF79A29A31A}" destId="{DBEB386A-27EA-4B1B-B217-DAD50377D48B}" srcOrd="3" destOrd="0" parTransId="{37A84443-8B5E-4068-BCE7-887AC2055B9E}" sibTransId="{827FB7A5-789C-4921-AA12-23CD1019247E}"/>
    <dgm:cxn modelId="{2682E223-2912-4C68-90B6-4EDD9BBF8527}" srcId="{0EBD3B36-8919-4F40-BF15-59C2A80B3A58}" destId="{CAC67CFD-3597-4D12-9CEA-8BA096D0FD9D}" srcOrd="2" destOrd="0" parTransId="{60708A52-97D4-4796-9E0D-0570967DF925}" sibTransId="{3338DE3F-71C7-4781-AE3A-CAB0C0C937FC}"/>
    <dgm:cxn modelId="{C70C9E1B-2881-4F43-9906-B79CCA523A99}" type="presOf" srcId="{5AADC8E9-8DEE-48E6-8B84-D595E9B01436}" destId="{7E9C43E8-C17D-4178-A87D-FC001E9D09B5}" srcOrd="0" destOrd="0" presId="urn:microsoft.com/office/officeart/2005/8/layout/radial4"/>
    <dgm:cxn modelId="{061FC859-3D21-4772-8B53-9893DAAEF120}" type="presOf" srcId="{8058CDE5-C902-4049-B362-BE38E43EB053}" destId="{409E53B2-D365-4B94-B8EF-18D39626A455}" srcOrd="0" destOrd="0" presId="urn:microsoft.com/office/officeart/2005/8/layout/radial4"/>
    <dgm:cxn modelId="{4CFA2D6C-F223-42BE-B0D5-C80F5DD248F2}" srcId="{0EBD3B36-8919-4F40-BF15-59C2A80B3A58}" destId="{EEAF0D4E-83B5-4DE8-9753-0DF79A29A31A}" srcOrd="0" destOrd="0" parTransId="{FC12A6BF-5187-459F-A5DF-12562D4DF10A}" sibTransId="{78121570-A454-49C2-BC15-26A6246504E9}"/>
    <dgm:cxn modelId="{B8DD2A36-968A-4CCD-ACC7-74633226C251}" type="presOf" srcId="{ABA09CD1-4B4D-450D-A550-9D0327A20571}" destId="{57AB898E-2968-41C5-BD77-883949E479FA}" srcOrd="0" destOrd="0" presId="urn:microsoft.com/office/officeart/2005/8/layout/radial4"/>
    <dgm:cxn modelId="{C788FBCA-0367-4D74-B3E8-99479E689756}" type="presOf" srcId="{F8D0407D-4231-4F9B-BF68-9234EE57933F}" destId="{B960F613-4E84-4FB9-966E-5ECC30779965}" srcOrd="0" destOrd="0" presId="urn:microsoft.com/office/officeart/2005/8/layout/radial4"/>
    <dgm:cxn modelId="{ABB81BF1-FF4E-4D02-8E0A-89111DF00DC6}" type="presOf" srcId="{02E1ACC2-6982-4784-8AD8-FEF3F0FF40D7}" destId="{19BAEA90-CE71-41A1-81C5-322DD41E0A09}" srcOrd="0" destOrd="0" presId="urn:microsoft.com/office/officeart/2005/8/layout/radial4"/>
    <dgm:cxn modelId="{AD7EA049-0C62-47F1-9E1E-C4F3CEBA1757}" type="presOf" srcId="{EEAF0D4E-83B5-4DE8-9753-0DF79A29A31A}" destId="{F88B2635-91B0-4081-A50D-A4B37D33530B}" srcOrd="0" destOrd="0" presId="urn:microsoft.com/office/officeart/2005/8/layout/radial4"/>
    <dgm:cxn modelId="{7FC4BEAF-72AC-4C94-A7B5-877DB1AD2CF9}" type="presOf" srcId="{A06DDD67-BE42-4D8C-A4BC-BF4E21D9D228}" destId="{07A8D59F-EF94-429C-9615-B6CBB3C8241F}" srcOrd="0" destOrd="0" presId="urn:microsoft.com/office/officeart/2005/8/layout/radial4"/>
    <dgm:cxn modelId="{32E8BB36-9C1E-43D9-A16E-C5A8D3293FE5}" srcId="{0EBD3B36-8919-4F40-BF15-59C2A80B3A58}" destId="{8B90B408-33A4-44BC-87CA-AF3CAEF6865C}" srcOrd="1" destOrd="0" parTransId="{514607EF-7E62-40D8-892F-AD2C66E49F8B}" sibTransId="{32E8E4F5-B676-4713-94FC-C9CF5BCCB9C9}"/>
    <dgm:cxn modelId="{AF8F932A-26C6-4A20-8A58-E066F3406CAA}" type="presOf" srcId="{37A84443-8B5E-4068-BCE7-887AC2055B9E}" destId="{26B1B21D-E974-4253-9FFC-53152F947637}" srcOrd="0" destOrd="0" presId="urn:microsoft.com/office/officeart/2005/8/layout/radial4"/>
    <dgm:cxn modelId="{1923A580-53BC-4F11-A588-33603F9F146B}" srcId="{EEAF0D4E-83B5-4DE8-9753-0DF79A29A31A}" destId="{A06DDD67-BE42-4D8C-A4BC-BF4E21D9D228}" srcOrd="2" destOrd="0" parTransId="{02E1ACC2-6982-4784-8AD8-FEF3F0FF40D7}" sibTransId="{E86B21DB-4322-412C-9057-3122DA512D37}"/>
    <dgm:cxn modelId="{243B6A83-B4F2-4082-BB09-3C62FF1B9384}" type="presOf" srcId="{DBEB386A-27EA-4B1B-B217-DAD50377D48B}" destId="{08379215-876B-4CC9-8975-D9B177B56C3F}" srcOrd="0" destOrd="0" presId="urn:microsoft.com/office/officeart/2005/8/layout/radial4"/>
    <dgm:cxn modelId="{19897A41-C827-4875-8B6B-5A7FE0C3AA99}" srcId="{EEAF0D4E-83B5-4DE8-9753-0DF79A29A31A}" destId="{F8D0407D-4231-4F9B-BF68-9234EE57933F}" srcOrd="0" destOrd="0" parTransId="{ABA09CD1-4B4D-450D-A550-9D0327A20571}" sibTransId="{C177AE13-F91F-4711-96AC-AD8855D445AD}"/>
    <dgm:cxn modelId="{ECAE3607-96EB-4339-BB09-A9A9E15381EF}" srcId="{EEAF0D4E-83B5-4DE8-9753-0DF79A29A31A}" destId="{8058CDE5-C902-4049-B362-BE38E43EB053}" srcOrd="1" destOrd="0" parTransId="{5AADC8E9-8DEE-48E6-8B84-D595E9B01436}" sibTransId="{8EF1C84D-09E5-4774-A9F8-35185203A1BB}"/>
    <dgm:cxn modelId="{330E1578-F102-44D3-8407-F143E1635B3A}" type="presParOf" srcId="{8ECD3D78-E70A-4F5A-9DBE-F5FE38784663}" destId="{F88B2635-91B0-4081-A50D-A4B37D33530B}" srcOrd="0" destOrd="0" presId="urn:microsoft.com/office/officeart/2005/8/layout/radial4"/>
    <dgm:cxn modelId="{4EB859E7-FB80-4117-9108-02C8BBB7D343}" type="presParOf" srcId="{8ECD3D78-E70A-4F5A-9DBE-F5FE38784663}" destId="{57AB898E-2968-41C5-BD77-883949E479FA}" srcOrd="1" destOrd="0" presId="urn:microsoft.com/office/officeart/2005/8/layout/radial4"/>
    <dgm:cxn modelId="{97771AEF-9D26-4F0D-BC45-6D38AA454D34}" type="presParOf" srcId="{8ECD3D78-E70A-4F5A-9DBE-F5FE38784663}" destId="{B960F613-4E84-4FB9-966E-5ECC30779965}" srcOrd="2" destOrd="0" presId="urn:microsoft.com/office/officeart/2005/8/layout/radial4"/>
    <dgm:cxn modelId="{7CB23A51-3B13-41F8-9D32-6CD971850E81}" type="presParOf" srcId="{8ECD3D78-E70A-4F5A-9DBE-F5FE38784663}" destId="{7E9C43E8-C17D-4178-A87D-FC001E9D09B5}" srcOrd="3" destOrd="0" presId="urn:microsoft.com/office/officeart/2005/8/layout/radial4"/>
    <dgm:cxn modelId="{EF94079C-19C6-4220-BA6D-83AEB5AB565A}" type="presParOf" srcId="{8ECD3D78-E70A-4F5A-9DBE-F5FE38784663}" destId="{409E53B2-D365-4B94-B8EF-18D39626A455}" srcOrd="4" destOrd="0" presId="urn:microsoft.com/office/officeart/2005/8/layout/radial4"/>
    <dgm:cxn modelId="{A509E4EA-64B5-466C-BF0E-7D456851FF4A}" type="presParOf" srcId="{8ECD3D78-E70A-4F5A-9DBE-F5FE38784663}" destId="{19BAEA90-CE71-41A1-81C5-322DD41E0A09}" srcOrd="5" destOrd="0" presId="urn:microsoft.com/office/officeart/2005/8/layout/radial4"/>
    <dgm:cxn modelId="{DD520DB5-9F10-4725-B6EE-FE1C9E997A54}" type="presParOf" srcId="{8ECD3D78-E70A-4F5A-9DBE-F5FE38784663}" destId="{07A8D59F-EF94-429C-9615-B6CBB3C8241F}" srcOrd="6" destOrd="0" presId="urn:microsoft.com/office/officeart/2005/8/layout/radial4"/>
    <dgm:cxn modelId="{6D0F7F64-5E14-482C-919C-18BAC60276E7}" type="presParOf" srcId="{8ECD3D78-E70A-4F5A-9DBE-F5FE38784663}" destId="{26B1B21D-E974-4253-9FFC-53152F947637}" srcOrd="7" destOrd="0" presId="urn:microsoft.com/office/officeart/2005/8/layout/radial4"/>
    <dgm:cxn modelId="{9E7BCC1D-DCEA-4EEE-A8CB-718EA5AA219B}" type="presParOf" srcId="{8ECD3D78-E70A-4F5A-9DBE-F5FE38784663}" destId="{08379215-876B-4CC9-8975-D9B177B56C3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35C92-840E-427E-BF1A-0D5932502165}">
      <dsp:nvSpPr>
        <dsp:cNvPr id="0" name=""/>
        <dsp:cNvSpPr/>
      </dsp:nvSpPr>
      <dsp:spPr>
        <a:xfrm>
          <a:off x="3297243" y="2233438"/>
          <a:ext cx="1830448" cy="1830448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b="1" u="sng" kern="1200" noProof="0" dirty="0" smtClean="0"/>
            <a:t>Skolefravær</a:t>
          </a:r>
          <a:endParaRPr lang="da-DK" sz="2000" b="1" u="sng" kern="1200" noProof="0" dirty="0"/>
        </a:p>
      </dsp:txBody>
      <dsp:txXfrm>
        <a:off x="3565306" y="2501501"/>
        <a:ext cx="1294322" cy="1294322"/>
      </dsp:txXfrm>
    </dsp:sp>
    <dsp:sp modelId="{6AFE7D14-1182-4346-9FE3-D5A56D1F7E45}">
      <dsp:nvSpPr>
        <dsp:cNvPr id="0" name=""/>
        <dsp:cNvSpPr/>
      </dsp:nvSpPr>
      <dsp:spPr>
        <a:xfrm rot="10800000">
          <a:off x="2160238" y="2896097"/>
          <a:ext cx="1011856" cy="521677"/>
        </a:xfrm>
        <a:prstGeom prst="leftRigh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50FFF-F420-4501-9919-1F05B30B1BE3}">
      <dsp:nvSpPr>
        <dsp:cNvPr id="0" name=""/>
        <dsp:cNvSpPr/>
      </dsp:nvSpPr>
      <dsp:spPr>
        <a:xfrm>
          <a:off x="800130" y="2636137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barnet</a:t>
          </a:r>
          <a:endParaRPr lang="da-DK" sz="1900" kern="1200" noProof="0" dirty="0"/>
        </a:p>
      </dsp:txBody>
      <dsp:txXfrm>
        <a:off x="830153" y="2666160"/>
        <a:ext cx="1221268" cy="965005"/>
      </dsp:txXfrm>
    </dsp:sp>
    <dsp:sp modelId="{F838F4B9-4471-4D6D-AF4B-0AB2CB2AEB42}">
      <dsp:nvSpPr>
        <dsp:cNvPr id="0" name=""/>
        <dsp:cNvSpPr/>
      </dsp:nvSpPr>
      <dsp:spPr>
        <a:xfrm rot="12960000">
          <a:off x="2507003" y="1913262"/>
          <a:ext cx="990559" cy="521677"/>
        </a:xfrm>
        <a:prstGeom prst="leftRightArrow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ABA24-CA69-497E-B2A8-E7A4B1205A3E}">
      <dsp:nvSpPr>
        <dsp:cNvPr id="0" name=""/>
        <dsp:cNvSpPr/>
      </dsp:nvSpPr>
      <dsp:spPr>
        <a:xfrm>
          <a:off x="1329474" y="1006984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forældrene</a:t>
          </a:r>
          <a:endParaRPr lang="da-DK" sz="1900" kern="1200" noProof="0" dirty="0"/>
        </a:p>
      </dsp:txBody>
      <dsp:txXfrm>
        <a:off x="1359497" y="1037007"/>
        <a:ext cx="1221268" cy="965005"/>
      </dsp:txXfrm>
    </dsp:sp>
    <dsp:sp modelId="{E0ACC1F1-2756-450E-AAB7-723AF0D0B83F}">
      <dsp:nvSpPr>
        <dsp:cNvPr id="0" name=""/>
        <dsp:cNvSpPr/>
      </dsp:nvSpPr>
      <dsp:spPr>
        <a:xfrm rot="15120000">
          <a:off x="3200182" y="1411517"/>
          <a:ext cx="1042751" cy="521677"/>
        </a:xfrm>
        <a:prstGeom prst="leftRightArrow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CB4E5-C195-4813-9AA8-BA17207257B4}">
      <dsp:nvSpPr>
        <dsp:cNvPr id="0" name=""/>
        <dsp:cNvSpPr/>
      </dsp:nvSpPr>
      <dsp:spPr>
        <a:xfrm>
          <a:off x="2715314" y="112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familien</a:t>
          </a:r>
          <a:endParaRPr lang="da-DK" sz="1900" kern="1200" noProof="0" dirty="0"/>
        </a:p>
      </dsp:txBody>
      <dsp:txXfrm>
        <a:off x="2745337" y="30135"/>
        <a:ext cx="1221268" cy="965005"/>
      </dsp:txXfrm>
    </dsp:sp>
    <dsp:sp modelId="{43A92C77-7B71-4090-AEDA-749FB423CEE4}">
      <dsp:nvSpPr>
        <dsp:cNvPr id="0" name=""/>
        <dsp:cNvSpPr/>
      </dsp:nvSpPr>
      <dsp:spPr>
        <a:xfrm rot="17280000">
          <a:off x="4165081" y="1398986"/>
          <a:ext cx="1167818" cy="521677"/>
        </a:xfrm>
        <a:prstGeom prst="leftRightArrow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F9696-D03C-4251-A4D4-83D1BC03174C}">
      <dsp:nvSpPr>
        <dsp:cNvPr id="0" name=""/>
        <dsp:cNvSpPr/>
      </dsp:nvSpPr>
      <dsp:spPr>
        <a:xfrm>
          <a:off x="4428307" y="112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klassen</a:t>
          </a:r>
          <a:endParaRPr lang="da-DK" sz="1900" kern="1200" noProof="0" dirty="0"/>
        </a:p>
      </dsp:txBody>
      <dsp:txXfrm>
        <a:off x="4458330" y="30135"/>
        <a:ext cx="1221268" cy="965005"/>
      </dsp:txXfrm>
    </dsp:sp>
    <dsp:sp modelId="{4D1FE9B5-CD73-47AA-83C8-B02729CAB522}">
      <dsp:nvSpPr>
        <dsp:cNvPr id="0" name=""/>
        <dsp:cNvSpPr/>
      </dsp:nvSpPr>
      <dsp:spPr>
        <a:xfrm rot="19450296">
          <a:off x="4851786" y="2030185"/>
          <a:ext cx="1054225" cy="521677"/>
        </a:xfrm>
        <a:prstGeom prst="leftRightArrow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FED1B-20FA-471D-9325-73BC481F5994}">
      <dsp:nvSpPr>
        <dsp:cNvPr id="0" name=""/>
        <dsp:cNvSpPr/>
      </dsp:nvSpPr>
      <dsp:spPr>
        <a:xfrm>
          <a:off x="5904657" y="951876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skolen</a:t>
          </a:r>
          <a:endParaRPr lang="da-DK" sz="1900" kern="1200" noProof="0" dirty="0"/>
        </a:p>
      </dsp:txBody>
      <dsp:txXfrm>
        <a:off x="5934680" y="981899"/>
        <a:ext cx="1221268" cy="965005"/>
      </dsp:txXfrm>
    </dsp:sp>
    <dsp:sp modelId="{0898A859-14A9-4208-972A-D561C3F3BCE4}">
      <dsp:nvSpPr>
        <dsp:cNvPr id="0" name=""/>
        <dsp:cNvSpPr/>
      </dsp:nvSpPr>
      <dsp:spPr>
        <a:xfrm>
          <a:off x="5256577" y="2896097"/>
          <a:ext cx="980699" cy="521677"/>
        </a:xfrm>
        <a:prstGeom prst="leftRight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8D137-9F43-4E83-AEC3-68B04E7B8A51}">
      <dsp:nvSpPr>
        <dsp:cNvPr id="0" name=""/>
        <dsp:cNvSpPr/>
      </dsp:nvSpPr>
      <dsp:spPr>
        <a:xfrm>
          <a:off x="6343491" y="2636137"/>
          <a:ext cx="1281314" cy="1025051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kern="1200" noProof="0" dirty="0" smtClean="0"/>
            <a:t>Faktorer ved samfundet</a:t>
          </a:r>
          <a:endParaRPr lang="da-DK" sz="1900" kern="1200" noProof="0" dirty="0"/>
        </a:p>
      </dsp:txBody>
      <dsp:txXfrm>
        <a:off x="6373514" y="2666160"/>
        <a:ext cx="1221268" cy="965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B2635-91B0-4081-A50D-A4B37D33530B}">
      <dsp:nvSpPr>
        <dsp:cNvPr id="0" name=""/>
        <dsp:cNvSpPr/>
      </dsp:nvSpPr>
      <dsp:spPr>
        <a:xfrm>
          <a:off x="3367468" y="2357790"/>
          <a:ext cx="1978030" cy="197803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900" b="1" u="sng" kern="1200" noProof="0" dirty="0" smtClean="0"/>
            <a:t>Elever med problematisk fravær</a:t>
          </a:r>
          <a:endParaRPr lang="da-DK" sz="1900" b="1" u="sng" kern="1200" noProof="0" dirty="0"/>
        </a:p>
      </dsp:txBody>
      <dsp:txXfrm>
        <a:off x="3657144" y="2647466"/>
        <a:ext cx="1398678" cy="1398678"/>
      </dsp:txXfrm>
    </dsp:sp>
    <dsp:sp modelId="{63034F44-D880-4C60-98DF-6FFF1D5914D3}">
      <dsp:nvSpPr>
        <dsp:cNvPr id="0" name=""/>
        <dsp:cNvSpPr/>
      </dsp:nvSpPr>
      <dsp:spPr>
        <a:xfrm rot="12900000">
          <a:off x="2093805" y="2011836"/>
          <a:ext cx="1517390" cy="56373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ED356-E572-462C-AAFC-3DDEB28686D4}">
      <dsp:nvSpPr>
        <dsp:cNvPr id="0" name=""/>
        <dsp:cNvSpPr/>
      </dsp:nvSpPr>
      <dsp:spPr>
        <a:xfrm>
          <a:off x="1291449" y="1106884"/>
          <a:ext cx="1879129" cy="1503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u="sng" kern="1200" noProof="0" dirty="0" smtClean="0"/>
            <a:t>Ældre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(12.8 år mod 11.6 år)</a:t>
          </a:r>
          <a:endParaRPr lang="da-DK" sz="2000" kern="1200" noProof="0" dirty="0"/>
        </a:p>
      </dsp:txBody>
      <dsp:txXfrm>
        <a:off x="1335479" y="1150914"/>
        <a:ext cx="1791069" cy="1415243"/>
      </dsp:txXfrm>
    </dsp:sp>
    <dsp:sp modelId="{6E5DBBFF-D4DA-4A1F-B75D-41CA1381DC0A}">
      <dsp:nvSpPr>
        <dsp:cNvPr id="0" name=""/>
        <dsp:cNvSpPr/>
      </dsp:nvSpPr>
      <dsp:spPr>
        <a:xfrm rot="16200000">
          <a:off x="3597788" y="1228912"/>
          <a:ext cx="1517390" cy="56373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09D20-82C8-4F33-B404-E5529783BEDD}">
      <dsp:nvSpPr>
        <dsp:cNvPr id="0" name=""/>
        <dsp:cNvSpPr/>
      </dsp:nvSpPr>
      <dsp:spPr>
        <a:xfrm>
          <a:off x="3416919" y="434"/>
          <a:ext cx="1879129" cy="1503303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u="sng" kern="1200" noProof="0" dirty="0" smtClean="0"/>
            <a:t>Flere fra skilsmisse hjem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(53 % mod 31%)</a:t>
          </a:r>
          <a:endParaRPr lang="da-DK" sz="2000" kern="1200" noProof="0" dirty="0"/>
        </a:p>
      </dsp:txBody>
      <dsp:txXfrm>
        <a:off x="3460949" y="44464"/>
        <a:ext cx="1791069" cy="1415243"/>
      </dsp:txXfrm>
    </dsp:sp>
    <dsp:sp modelId="{3857B6B3-41F8-4AE8-9E1D-52D4A4B5664F}">
      <dsp:nvSpPr>
        <dsp:cNvPr id="0" name=""/>
        <dsp:cNvSpPr/>
      </dsp:nvSpPr>
      <dsp:spPr>
        <a:xfrm rot="19500000">
          <a:off x="5101771" y="2011836"/>
          <a:ext cx="1517390" cy="56373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54461-FC10-4E17-9962-DEA9D27D309C}">
      <dsp:nvSpPr>
        <dsp:cNvPr id="0" name=""/>
        <dsp:cNvSpPr/>
      </dsp:nvSpPr>
      <dsp:spPr>
        <a:xfrm>
          <a:off x="5542389" y="1106884"/>
          <a:ext cx="1879129" cy="150330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Flere overvægtige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(16% mod 4%)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2000" kern="1200" noProof="0" dirty="0"/>
        </a:p>
      </dsp:txBody>
      <dsp:txXfrm>
        <a:off x="5586419" y="1150914"/>
        <a:ext cx="1791069" cy="1415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B2635-91B0-4081-A50D-A4B37D33530B}">
      <dsp:nvSpPr>
        <dsp:cNvPr id="0" name=""/>
        <dsp:cNvSpPr/>
      </dsp:nvSpPr>
      <dsp:spPr>
        <a:xfrm>
          <a:off x="3297398" y="2216963"/>
          <a:ext cx="2118170" cy="211817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b="1" u="sng" kern="1200" noProof="0" dirty="0" smtClean="0"/>
            <a:t>Elever med problematisk fravær</a:t>
          </a:r>
          <a:endParaRPr lang="da-DK" sz="2100" b="1" u="sng" kern="1200" noProof="0" dirty="0"/>
        </a:p>
      </dsp:txBody>
      <dsp:txXfrm>
        <a:off x="3607597" y="2527162"/>
        <a:ext cx="1497772" cy="1497772"/>
      </dsp:txXfrm>
    </dsp:sp>
    <dsp:sp modelId="{FEC673E2-DFC6-4B7D-A493-9B3F79612FA0}">
      <dsp:nvSpPr>
        <dsp:cNvPr id="0" name=""/>
        <dsp:cNvSpPr/>
      </dsp:nvSpPr>
      <dsp:spPr>
        <a:xfrm rot="11700000">
          <a:off x="1697153" y="2472605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7F1A0-D573-4853-A655-AFDCD602B547}">
      <dsp:nvSpPr>
        <dsp:cNvPr id="0" name=""/>
        <dsp:cNvSpPr/>
      </dsp:nvSpPr>
      <dsp:spPr>
        <a:xfrm>
          <a:off x="717850" y="1765767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Lavere forældre-lærer samarbejde, samt deltagelse</a:t>
          </a:r>
          <a:endParaRPr lang="da-DK" sz="2200" kern="1200" noProof="0" dirty="0"/>
        </a:p>
      </dsp:txBody>
      <dsp:txXfrm>
        <a:off x="765000" y="1812917"/>
        <a:ext cx="1917961" cy="1515509"/>
      </dsp:txXfrm>
    </dsp:sp>
    <dsp:sp modelId="{8F8F5001-7A91-4C00-B4F9-91CE283B5F79}">
      <dsp:nvSpPr>
        <dsp:cNvPr id="0" name=""/>
        <dsp:cNvSpPr/>
      </dsp:nvSpPr>
      <dsp:spPr>
        <a:xfrm rot="14700000">
          <a:off x="2750110" y="1217740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51FBC-457A-49D4-8A1E-2E1B25B3B406}">
      <dsp:nvSpPr>
        <dsp:cNvPr id="0" name=""/>
        <dsp:cNvSpPr/>
      </dsp:nvSpPr>
      <dsp:spPr>
        <a:xfrm>
          <a:off x="2198562" y="1122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Flere med kontakt til PPR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(36% mod 11%)</a:t>
          </a:r>
          <a:endParaRPr lang="da-DK" sz="2200" kern="1200" noProof="0" dirty="0"/>
        </a:p>
      </dsp:txBody>
      <dsp:txXfrm>
        <a:off x="2245712" y="48272"/>
        <a:ext cx="1917961" cy="1515509"/>
      </dsp:txXfrm>
    </dsp:sp>
    <dsp:sp modelId="{114A3A7D-5AF3-454C-BA1A-BE807EB6C2B3}">
      <dsp:nvSpPr>
        <dsp:cNvPr id="0" name=""/>
        <dsp:cNvSpPr/>
      </dsp:nvSpPr>
      <dsp:spPr>
        <a:xfrm rot="17700000">
          <a:off x="4388220" y="1217740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B586D-141F-441F-A8EF-2E78E44AF3F7}">
      <dsp:nvSpPr>
        <dsp:cNvPr id="0" name=""/>
        <dsp:cNvSpPr/>
      </dsp:nvSpPr>
      <dsp:spPr>
        <a:xfrm>
          <a:off x="4502143" y="1122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Lavere  fagligt niveau</a:t>
          </a:r>
          <a:endParaRPr lang="da-DK" sz="2200" kern="1200" noProof="0" dirty="0"/>
        </a:p>
      </dsp:txBody>
      <dsp:txXfrm>
        <a:off x="4549293" y="48272"/>
        <a:ext cx="1917961" cy="1515509"/>
      </dsp:txXfrm>
    </dsp:sp>
    <dsp:sp modelId="{19BAEA90-CE71-41A1-81C5-322DD41E0A09}">
      <dsp:nvSpPr>
        <dsp:cNvPr id="0" name=""/>
        <dsp:cNvSpPr/>
      </dsp:nvSpPr>
      <dsp:spPr>
        <a:xfrm rot="20700000">
          <a:off x="5441177" y="2472605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8D59F-EF94-429C-9615-B6CBB3C8241F}">
      <dsp:nvSpPr>
        <dsp:cNvPr id="0" name=""/>
        <dsp:cNvSpPr/>
      </dsp:nvSpPr>
      <dsp:spPr>
        <a:xfrm>
          <a:off x="5982856" y="1765767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Flere I specialklasse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 noProof="0" dirty="0" smtClean="0"/>
            <a:t>(23% mod 6%)</a:t>
          </a:r>
          <a:endParaRPr lang="da-DK" sz="2200" kern="1200" noProof="0" dirty="0"/>
        </a:p>
      </dsp:txBody>
      <dsp:txXfrm>
        <a:off x="6030006" y="1812917"/>
        <a:ext cx="1917961" cy="15155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B2635-91B0-4081-A50D-A4B37D33530B}">
      <dsp:nvSpPr>
        <dsp:cNvPr id="0" name=""/>
        <dsp:cNvSpPr/>
      </dsp:nvSpPr>
      <dsp:spPr>
        <a:xfrm>
          <a:off x="3297398" y="2216963"/>
          <a:ext cx="2118170" cy="211817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100" b="1" u="sng" kern="1200" noProof="0" dirty="0" smtClean="0"/>
            <a:t>Elever med problematisk fravær</a:t>
          </a:r>
          <a:endParaRPr lang="da-DK" sz="2100" b="1" u="sng" kern="1200" noProof="0" dirty="0"/>
        </a:p>
      </dsp:txBody>
      <dsp:txXfrm>
        <a:off x="3607597" y="2527162"/>
        <a:ext cx="1497772" cy="1497772"/>
      </dsp:txXfrm>
    </dsp:sp>
    <dsp:sp modelId="{57AB898E-2968-41C5-BD77-883949E479FA}">
      <dsp:nvSpPr>
        <dsp:cNvPr id="0" name=""/>
        <dsp:cNvSpPr/>
      </dsp:nvSpPr>
      <dsp:spPr>
        <a:xfrm rot="11700000">
          <a:off x="1697153" y="2472605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0F613-4E84-4FB9-966E-5ECC30779965}">
      <dsp:nvSpPr>
        <dsp:cNvPr id="0" name=""/>
        <dsp:cNvSpPr/>
      </dsp:nvSpPr>
      <dsp:spPr>
        <a:xfrm>
          <a:off x="717850" y="1765767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Lavere trivsel på WHO-5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2000" kern="1200" noProof="0" dirty="0"/>
        </a:p>
      </dsp:txBody>
      <dsp:txXfrm>
        <a:off x="765000" y="1812917"/>
        <a:ext cx="1917961" cy="1515509"/>
      </dsp:txXfrm>
    </dsp:sp>
    <dsp:sp modelId="{7E9C43E8-C17D-4178-A87D-FC001E9D09B5}">
      <dsp:nvSpPr>
        <dsp:cNvPr id="0" name=""/>
        <dsp:cNvSpPr/>
      </dsp:nvSpPr>
      <dsp:spPr>
        <a:xfrm rot="14700000">
          <a:off x="2750110" y="1217740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53B2-D365-4B94-B8EF-18D39626A455}">
      <dsp:nvSpPr>
        <dsp:cNvPr id="0" name=""/>
        <dsp:cNvSpPr/>
      </dsp:nvSpPr>
      <dsp:spPr>
        <a:xfrm>
          <a:off x="2198562" y="1122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Flere med emotionelle problemer eller problematisk adfærd</a:t>
          </a:r>
          <a:endParaRPr lang="da-DK" sz="2000" kern="1200" noProof="0" dirty="0"/>
        </a:p>
      </dsp:txBody>
      <dsp:txXfrm>
        <a:off x="2245712" y="48272"/>
        <a:ext cx="1917961" cy="1515509"/>
      </dsp:txXfrm>
    </dsp:sp>
    <dsp:sp modelId="{19BAEA90-CE71-41A1-81C5-322DD41E0A09}">
      <dsp:nvSpPr>
        <dsp:cNvPr id="0" name=""/>
        <dsp:cNvSpPr/>
      </dsp:nvSpPr>
      <dsp:spPr>
        <a:xfrm rot="17700000">
          <a:off x="4388220" y="1217740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8D59F-EF94-429C-9615-B6CBB3C8241F}">
      <dsp:nvSpPr>
        <dsp:cNvPr id="0" name=""/>
        <dsp:cNvSpPr/>
      </dsp:nvSpPr>
      <dsp:spPr>
        <a:xfrm>
          <a:off x="4502143" y="1122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noProof="0" dirty="0" smtClean="0"/>
            <a:t>Flere med kronisk sygdom (45% mod 22 %) og smerter</a:t>
          </a:r>
          <a:endParaRPr lang="da-DK" sz="2000" kern="1200" noProof="0" dirty="0"/>
        </a:p>
      </dsp:txBody>
      <dsp:txXfrm>
        <a:off x="4549293" y="48272"/>
        <a:ext cx="1917961" cy="1515509"/>
      </dsp:txXfrm>
    </dsp:sp>
    <dsp:sp modelId="{26B1B21D-E974-4253-9FFC-53152F947637}">
      <dsp:nvSpPr>
        <dsp:cNvPr id="0" name=""/>
        <dsp:cNvSpPr/>
      </dsp:nvSpPr>
      <dsp:spPr>
        <a:xfrm rot="20700000">
          <a:off x="5441177" y="2472605"/>
          <a:ext cx="1574637" cy="6036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79215-876B-4CC9-8975-D9B177B56C3F}">
      <dsp:nvSpPr>
        <dsp:cNvPr id="0" name=""/>
        <dsp:cNvSpPr/>
      </dsp:nvSpPr>
      <dsp:spPr>
        <a:xfrm>
          <a:off x="5982856" y="1765767"/>
          <a:ext cx="2012261" cy="160980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Højere score på social fobi (forælder-rapporteret)</a:t>
          </a:r>
          <a:endParaRPr lang="da-DK" sz="2000" kern="1200" dirty="0"/>
        </a:p>
      </dsp:txBody>
      <dsp:txXfrm>
        <a:off x="6030006" y="1812917"/>
        <a:ext cx="1917961" cy="1515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0.0962</cdr:x>
      <cdr:y>0.05</cdr:y>
    </cdr:from>
    <cdr:to>
      <cdr:x>0.34166</cdr:x>
      <cdr:y>0.21111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761976" y="162018"/>
          <a:ext cx="1944259" cy="52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a-DK" sz="1600" b="1" dirty="0" smtClean="0"/>
            <a:t>(5% af skoledage)</a:t>
          </a:r>
          <a:endParaRPr lang="da-DK" sz="1600" b="1" dirty="0"/>
        </a:p>
      </cdr:txBody>
    </cdr:sp>
  </cdr:relSizeAnchor>
  <cdr:relSizeAnchor xmlns:cdr="http://schemas.openxmlformats.org/drawingml/2006/chartDrawing">
    <cdr:from>
      <cdr:x>0.2962</cdr:x>
      <cdr:y>0.33889</cdr:y>
    </cdr:from>
    <cdr:to>
      <cdr:x>0.55821</cdr:x>
      <cdr:y>0.42222</cdr:y>
    </cdr:to>
    <cdr:sp macro="" textlink="">
      <cdr:nvSpPr>
        <cdr:cNvPr id="3" name="Tekstboks 1"/>
        <cdr:cNvSpPr txBox="1"/>
      </cdr:nvSpPr>
      <cdr:spPr>
        <a:xfrm xmlns:a="http://schemas.openxmlformats.org/drawingml/2006/main">
          <a:off x="2346152" y="1098122"/>
          <a:ext cx="2075349" cy="270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a-DK" sz="1600" b="1" dirty="0" smtClean="0"/>
            <a:t>(3%af skoledage)</a:t>
          </a:r>
          <a:endParaRPr lang="da-DK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1F3A1F50-7445-4D8A-8DD6-B51E3E42D7BC}" type="datetimeFigureOut">
              <a:rPr lang="da-DK" smtClean="0"/>
              <a:t>08-02-2016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BB72C01E-582C-4E1F-AE06-D80010718467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3895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/>
          <a:lstStyle>
            <a:lvl1pPr algn="r">
              <a:defRPr sz="1200"/>
            </a:lvl1pPr>
          </a:lstStyle>
          <a:p>
            <a:fld id="{0D85A6F8-9EFA-44A5-AE94-DF56EB942319}" type="datetimeFigureOut">
              <a:rPr lang="da-DK" smtClean="0"/>
              <a:t>08-02-2016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0" tIns="47535" rIns="95070" bIns="4753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070" tIns="47535" rIns="95070" bIns="47535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070" tIns="47535" rIns="95070" bIns="47535" rtlCol="0" anchor="b"/>
          <a:lstStyle>
            <a:lvl1pPr algn="r">
              <a:defRPr sz="1200"/>
            </a:lvl1pPr>
          </a:lstStyle>
          <a:p>
            <a:fld id="{07D3AABD-3E9B-4780-98B5-CF18E9CB8BCB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15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3391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8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4185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4124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7017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690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19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14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2014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79202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7386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1299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51117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9637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4505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61267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4309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29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5444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06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30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6481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31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86137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32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3391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0257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4557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6414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454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3AABD-3E9B-4780-98B5-CF18E9CB8BCB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8760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671" y="-738417"/>
            <a:ext cx="3431644" cy="480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ktangel 7"/>
          <p:cNvSpPr/>
          <p:nvPr userDrawn="1"/>
        </p:nvSpPr>
        <p:spPr>
          <a:xfrm>
            <a:off x="395536" y="151490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i="0" baseline="0" dirty="0" smtClean="0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Skole og Skoling- konference </a:t>
            </a:r>
          </a:p>
          <a:p>
            <a:r>
              <a:rPr lang="da-DK" sz="1400" baseline="0" dirty="0" smtClean="0">
                <a:ln>
                  <a:noFill/>
                </a:ln>
                <a:solidFill>
                  <a:schemeClr val="tx1"/>
                </a:solidFill>
                <a:latin typeface="AU Passata" pitchFamily="34" charset="0"/>
              </a:rPr>
              <a:t>9.februar 2016</a:t>
            </a:r>
            <a:endParaRPr lang="da-DK" sz="1400" dirty="0">
              <a:ln>
                <a:noFill/>
              </a:ln>
              <a:solidFill>
                <a:schemeClr val="tx1"/>
              </a:solidFill>
              <a:latin typeface="AU Passata" pitchFamily="34" charset="0"/>
            </a:endParaRPr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03325"/>
            <a:ext cx="5399087" cy="2520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 smtClean="0"/>
              <a:t>TEXT</a:t>
            </a:r>
            <a:endParaRPr lang="da-DK" dirty="0"/>
          </a:p>
        </p:txBody>
      </p:sp>
      <p:cxnSp>
        <p:nvCxnSpPr>
          <p:cNvPr id="5" name="Lige forbindelse 4"/>
          <p:cNvCxnSpPr/>
          <p:nvPr userDrawn="1"/>
        </p:nvCxnSpPr>
        <p:spPr>
          <a:xfrm>
            <a:off x="395288" y="699542"/>
            <a:ext cx="41767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21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977" y="-236562"/>
            <a:ext cx="16795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87350" y="411510"/>
            <a:ext cx="4184650" cy="648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AU Passata" pitchFamily="34" charset="0"/>
              </a:defRPr>
            </a:lvl1pPr>
          </a:lstStyle>
          <a:p>
            <a:pPr lvl="0"/>
            <a:r>
              <a:rPr lang="da-DK" dirty="0" smtClean="0"/>
              <a:t>HEADLINE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87350" y="1347614"/>
            <a:ext cx="7473627" cy="27363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U Passata" pitchFamily="34" charset="0"/>
              </a:defRPr>
            </a:lvl1pPr>
          </a:lstStyle>
          <a:p>
            <a:pPr lvl="0"/>
            <a:r>
              <a:rPr lang="da-DK" dirty="0" smtClean="0"/>
              <a:t>Content</a:t>
            </a:r>
            <a:endParaRPr lang="da-DK" dirty="0"/>
          </a:p>
        </p:txBody>
      </p:sp>
      <p:cxnSp>
        <p:nvCxnSpPr>
          <p:cNvPr id="6" name="Lige forbindelse 5"/>
          <p:cNvCxnSpPr/>
          <p:nvPr userDrawn="1"/>
        </p:nvCxnSpPr>
        <p:spPr>
          <a:xfrm>
            <a:off x="395288" y="1203598"/>
            <a:ext cx="417671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05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890588"/>
            <a:ext cx="8564562" cy="175432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437085"/>
            <a:ext cx="8568000" cy="300394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287338" y="1331027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308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890588"/>
            <a:ext cx="85645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9" y="1437085"/>
            <a:ext cx="4205287" cy="2996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437085"/>
            <a:ext cx="4206875" cy="2996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287338" y="1331027"/>
            <a:ext cx="140335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7188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Lige forbindelse 8"/>
          <p:cNvCxnSpPr/>
          <p:nvPr/>
        </p:nvCxnSpPr>
        <p:spPr>
          <a:xfrm>
            <a:off x="395421" y="4227513"/>
            <a:ext cx="83532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led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189" y="4321999"/>
            <a:ext cx="1019392" cy="658707"/>
          </a:xfrm>
          <a:prstGeom prst="rect">
            <a:avLst/>
          </a:prstGeom>
        </p:spPr>
      </p:pic>
      <p:pic>
        <p:nvPicPr>
          <p:cNvPr id="1027" name="Picture 3" descr="C:\Users\Johanhj\Pictures\Logo Psykologi blue DK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1" y="4361314"/>
            <a:ext cx="2016224" cy="61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98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b="0" kern="1200">
          <a:solidFill>
            <a:schemeClr val="bg1"/>
          </a:solidFill>
          <a:latin typeface="AU Passat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390459" y="1131590"/>
            <a:ext cx="6845837" cy="7921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a-D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Skolefravær</a:t>
            </a:r>
          </a:p>
          <a:p>
            <a:pPr marL="0" indent="0">
              <a:buNone/>
            </a:pPr>
            <a:r>
              <a:rPr lang="da-DK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Årsager og indsatser</a:t>
            </a:r>
          </a:p>
          <a:p>
            <a:pPr marL="0" indent="0">
              <a:spcBef>
                <a:spcPts val="0"/>
              </a:spcBef>
              <a:buNone/>
            </a:pPr>
            <a:endParaRPr lang="da-DK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Johanne </a:t>
            </a: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Jeppesen Lomholt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Adjunkt, Aarhus </a:t>
            </a: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johanhj@psy.au.dk</a:t>
            </a:r>
            <a:endParaRPr lang="da-DK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7353002" cy="64866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Spørgeskema til klasselæreren (teamet)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000" b="1" u="sng" dirty="0" smtClean="0"/>
              <a:t>For hver elev udfyldte de:</a:t>
            </a:r>
          </a:p>
          <a:p>
            <a:pPr marL="457200" lvl="2" indent="-457200">
              <a:buFont typeface="+mj-lt"/>
              <a:buAutoNum type="alphaLcParenR"/>
            </a:pPr>
            <a:r>
              <a:rPr lang="da-DK" sz="2000" dirty="0" err="1" smtClean="0"/>
              <a:t>Strength</a:t>
            </a:r>
            <a:r>
              <a:rPr lang="da-DK" sz="2000" dirty="0" smtClean="0"/>
              <a:t> and </a:t>
            </a:r>
            <a:r>
              <a:rPr lang="da-DK" sz="2000" dirty="0" err="1" smtClean="0"/>
              <a:t>difficulties</a:t>
            </a:r>
            <a:r>
              <a:rPr lang="da-DK" sz="2000" dirty="0" smtClean="0"/>
              <a:t> </a:t>
            </a:r>
            <a:r>
              <a:rPr lang="da-DK" sz="2000" dirty="0" err="1" smtClean="0"/>
              <a:t>questionnaire</a:t>
            </a:r>
            <a:r>
              <a:rPr lang="da-DK" sz="2000" dirty="0" smtClean="0"/>
              <a:t> (SDQ)</a:t>
            </a:r>
          </a:p>
          <a:p>
            <a:pPr marL="457200" lvl="2" indent="-457200">
              <a:buFont typeface="+mj-lt"/>
              <a:buAutoNum type="alphaLcParenR"/>
            </a:pPr>
            <a:r>
              <a:rPr lang="da-DK" sz="2000" dirty="0" smtClean="0"/>
              <a:t>Spørgsmål om forælder-lærer samarbejde,</a:t>
            </a:r>
          </a:p>
          <a:p>
            <a:pPr marL="0" lvl="2" indent="0">
              <a:buNone/>
            </a:pPr>
            <a:r>
              <a:rPr lang="da-DK" sz="2000" dirty="0" smtClean="0"/>
              <a:t>Samt forælder involvering</a:t>
            </a:r>
          </a:p>
          <a:p>
            <a:pPr marL="0" lvl="2" indent="0">
              <a:buNone/>
            </a:pPr>
            <a:r>
              <a:rPr lang="da-DK" sz="2000" b="1" u="sng" dirty="0" smtClean="0"/>
              <a:t>Om hele klassen udfyldte de:</a:t>
            </a:r>
          </a:p>
          <a:p>
            <a:pPr marL="457200" lvl="2" indent="-457200">
              <a:buAutoNum type="alphaLcParenR"/>
            </a:pPr>
            <a:r>
              <a:rPr lang="da-DK" sz="2000" dirty="0" smtClean="0"/>
              <a:t>Trivsel i klassen</a:t>
            </a:r>
          </a:p>
          <a:p>
            <a:pPr marL="457200" lvl="2" indent="-457200">
              <a:buAutoNum type="alphaLcParenR"/>
            </a:pPr>
            <a:r>
              <a:rPr lang="da-DK" sz="2000" dirty="0" smtClean="0"/>
              <a:t>Hvordan læreren håndterer fravær</a:t>
            </a:r>
            <a:endParaRPr lang="da-DK" dirty="0" smtClean="0"/>
          </a:p>
          <a:p>
            <a:endParaRPr lang="da-DK" dirty="0"/>
          </a:p>
        </p:txBody>
      </p:sp>
      <p:pic>
        <p:nvPicPr>
          <p:cNvPr id="5" name="Picture 2" descr="http://www.bishoptonprimary.ik.org/img/school_teacher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882626"/>
            <a:ext cx="2883878" cy="1148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24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7425010" cy="648667"/>
          </a:xfrm>
        </p:spPr>
        <p:txBody>
          <a:bodyPr/>
          <a:lstStyle/>
          <a:p>
            <a:r>
              <a:rPr lang="da-DK" dirty="0" smtClean="0"/>
              <a:t>Spørgeskema til forældrene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Via intranettet var en forælder inviteret til at deltage:</a:t>
            </a:r>
          </a:p>
          <a:p>
            <a:endParaRPr lang="da-DK" dirty="0" smtClean="0"/>
          </a:p>
          <a:p>
            <a:pPr marL="514350" lvl="2" indent="-514350">
              <a:buFont typeface="+mj-lt"/>
              <a:buAutoNum type="romanUcPeriod"/>
            </a:pPr>
            <a:r>
              <a:rPr lang="da-DK" sz="2000" dirty="0" err="1" smtClean="0"/>
              <a:t>Strength</a:t>
            </a:r>
            <a:r>
              <a:rPr lang="da-DK" sz="2000" dirty="0" smtClean="0"/>
              <a:t> and </a:t>
            </a:r>
            <a:r>
              <a:rPr lang="da-DK" sz="2000" dirty="0" err="1" smtClean="0"/>
              <a:t>difficulties</a:t>
            </a:r>
            <a:r>
              <a:rPr lang="da-DK" sz="2000" dirty="0" smtClean="0"/>
              <a:t> </a:t>
            </a:r>
            <a:r>
              <a:rPr lang="da-DK" sz="2000" dirty="0" err="1" smtClean="0"/>
              <a:t>questionnaire</a:t>
            </a:r>
            <a:r>
              <a:rPr lang="da-DK" sz="2000" dirty="0" smtClean="0"/>
              <a:t> (SDQ)</a:t>
            </a:r>
          </a:p>
          <a:p>
            <a:pPr marL="514350" lvl="2" indent="-514350">
              <a:buFont typeface="+mj-lt"/>
              <a:buAutoNum type="romanUcPeriod"/>
            </a:pPr>
            <a:r>
              <a:rPr lang="da-DK" sz="2000" dirty="0" smtClean="0"/>
              <a:t>Spørgsmål om forælder-lærer samarbejde, samt forælder involvering</a:t>
            </a:r>
          </a:p>
          <a:p>
            <a:pPr marL="514350" lvl="2" indent="-514350">
              <a:buFont typeface="+mj-lt"/>
              <a:buAutoNum type="romanUcPeriod"/>
            </a:pPr>
            <a:r>
              <a:rPr lang="da-DK" sz="2000" dirty="0" smtClean="0"/>
              <a:t>Opdragelse</a:t>
            </a:r>
          </a:p>
          <a:p>
            <a:pPr marL="514350" lvl="2" indent="-514350">
              <a:buFont typeface="+mj-lt"/>
              <a:buAutoNum type="romanUcPeriod"/>
            </a:pPr>
            <a:r>
              <a:rPr lang="da-DK" sz="2000" dirty="0" smtClean="0"/>
              <a:t>Barnets: helbred, angst symptomer</a:t>
            </a:r>
          </a:p>
          <a:p>
            <a:pPr marL="514350" lvl="2" indent="-514350">
              <a:buFont typeface="+mj-lt"/>
              <a:buAutoNum type="romanUcPeriod"/>
            </a:pPr>
            <a:r>
              <a:rPr lang="da-DK" sz="2000" dirty="0" smtClean="0"/>
              <a:t>Årsager til fravær(</a:t>
            </a:r>
            <a:r>
              <a:rPr lang="da-DK" sz="2000" dirty="0" err="1" smtClean="0"/>
              <a:t>school</a:t>
            </a:r>
            <a:r>
              <a:rPr lang="da-DK" sz="2000" dirty="0" smtClean="0"/>
              <a:t> </a:t>
            </a:r>
            <a:r>
              <a:rPr lang="da-DK" sz="2000" dirty="0" err="1" smtClean="0"/>
              <a:t>refusal</a:t>
            </a:r>
            <a:r>
              <a:rPr lang="da-DK" sz="2000" dirty="0" smtClean="0"/>
              <a:t> </a:t>
            </a:r>
            <a:r>
              <a:rPr lang="da-DK" sz="2000" dirty="0" err="1" smtClean="0"/>
              <a:t>assessment</a:t>
            </a:r>
            <a:r>
              <a:rPr lang="da-DK" sz="2000" dirty="0" smtClean="0"/>
              <a:t> </a:t>
            </a:r>
            <a:r>
              <a:rPr lang="da-DK" sz="2000" dirty="0" err="1" smtClean="0"/>
              <a:t>scale</a:t>
            </a:r>
            <a:r>
              <a:rPr lang="da-DK" sz="2000" dirty="0" smtClean="0"/>
              <a:t>)</a:t>
            </a:r>
          </a:p>
          <a:p>
            <a:pPr marL="0" lvl="1" indent="0">
              <a:buNone/>
            </a:pPr>
            <a:endParaRPr lang="da-DK" sz="2000" dirty="0" smtClean="0"/>
          </a:p>
          <a:p>
            <a:pPr marL="0" lvl="1" indent="0">
              <a:buNone/>
            </a:pPr>
            <a:endParaRPr lang="da-DK" sz="2000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6" name="Picture 2" descr="http://www.dezrezblog.com/wp-content/uploads/2011/01/paren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69672"/>
            <a:ext cx="1427043" cy="183620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372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Elevernes besvarelse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Udfyldte spørgeskemaet i klassen på IPads/bærbare</a:t>
            </a:r>
          </a:p>
          <a:p>
            <a:endParaRPr lang="da-DK" dirty="0" smtClean="0"/>
          </a:p>
          <a:p>
            <a:r>
              <a:rPr lang="da-DK" dirty="0" smtClean="0"/>
              <a:t>Forskningsassistenter administrerede dataindsamlingen på skolen</a:t>
            </a:r>
          </a:p>
          <a:p>
            <a:endParaRPr lang="da-DK" dirty="0" smtClean="0"/>
          </a:p>
          <a:p>
            <a:r>
              <a:rPr lang="da-DK" dirty="0" smtClean="0"/>
              <a:t>Børn i 0.-1. klasse udfyldte ikke skemaet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14" y="2787774"/>
            <a:ext cx="1962150" cy="175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6488906" cy="648667"/>
          </a:xfrm>
        </p:spPr>
        <p:txBody>
          <a:bodyPr/>
          <a:lstStyle/>
          <a:p>
            <a:r>
              <a:rPr lang="da-DK" dirty="0" smtClean="0"/>
              <a:t>Spørgeskema til eleverne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87351" y="1347614"/>
            <a:ext cx="6006300" cy="2736305"/>
          </a:xfrm>
        </p:spPr>
        <p:txBody>
          <a:bodyPr/>
          <a:lstStyle/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Trivsel (WHO-5, SDQ)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Angst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Trivsel i skolen (lærer, klassekammerater, venner, mobning)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Opdragelse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Fritid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Helbred og smerter</a:t>
            </a:r>
          </a:p>
          <a:p>
            <a:pPr marL="700088" lvl="2" indent="-514350">
              <a:spcBef>
                <a:spcPts val="0"/>
              </a:spcBef>
              <a:buFont typeface="+mj-lt"/>
              <a:buAutoNum type="romanUcPeriod"/>
            </a:pPr>
            <a:r>
              <a:rPr lang="da-DK" sz="2000" dirty="0" smtClean="0"/>
              <a:t>Årsager til fravær(</a:t>
            </a:r>
            <a:r>
              <a:rPr lang="da-DK" sz="2000" dirty="0" err="1" smtClean="0"/>
              <a:t>school</a:t>
            </a:r>
            <a:r>
              <a:rPr lang="da-DK" sz="2000" dirty="0" smtClean="0"/>
              <a:t> </a:t>
            </a:r>
            <a:r>
              <a:rPr lang="da-DK" sz="2000" dirty="0" err="1" smtClean="0"/>
              <a:t>refusal</a:t>
            </a:r>
            <a:r>
              <a:rPr lang="da-DK" sz="2000" dirty="0" smtClean="0"/>
              <a:t> </a:t>
            </a:r>
            <a:r>
              <a:rPr lang="da-DK" sz="2000" dirty="0" err="1" smtClean="0"/>
              <a:t>assessment</a:t>
            </a:r>
            <a:r>
              <a:rPr lang="da-DK" sz="2000" dirty="0" smtClean="0"/>
              <a:t> </a:t>
            </a:r>
            <a:r>
              <a:rPr lang="da-DK" sz="2000" dirty="0" err="1" smtClean="0"/>
              <a:t>scale</a:t>
            </a:r>
            <a:r>
              <a:rPr lang="da-DK" sz="2000" dirty="0" smtClean="0"/>
              <a:t>)</a:t>
            </a:r>
          </a:p>
          <a:p>
            <a:pPr lvl="1"/>
            <a:endParaRPr lang="da-DK" sz="2000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8" name="Picture 6" descr="http://image.shutterstock.com/display_pic_with_logo/402547/111970922/stock-vector-child-completing-a-questionnaire-1119709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650" y="2139702"/>
            <a:ext cx="2275146" cy="1782198"/>
          </a:xfrm>
          <a:prstGeom prst="rect">
            <a:avLst/>
          </a:prstGeom>
          <a:noFill/>
          <a:ln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7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795082" y="627534"/>
            <a:ext cx="4039031" cy="1785104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3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ELEVER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Inkluderbare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2400" dirty="0" smtClean="0">
                <a:solidFill>
                  <a:schemeClr val="bg1"/>
                </a:solidFill>
              </a:rPr>
              <a:t>2.-9. klasse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3200" dirty="0" smtClean="0">
                <a:solidFill>
                  <a:schemeClr val="bg1"/>
                </a:solidFill>
              </a:rPr>
              <a:t>n= 2021</a:t>
            </a:r>
            <a:endParaRPr kumimoji="0" lang="da-DK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8" name="Lige pilforbindelse 7"/>
          <p:cNvCxnSpPr/>
          <p:nvPr/>
        </p:nvCxnSpPr>
        <p:spPr bwMode="auto">
          <a:xfrm>
            <a:off x="3059832" y="2895786"/>
            <a:ext cx="0" cy="864096"/>
          </a:xfrm>
          <a:prstGeom prst="straightConnector1">
            <a:avLst/>
          </a:prstGeom>
          <a:ln w="317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 bwMode="auto">
          <a:xfrm>
            <a:off x="531770" y="2895786"/>
            <a:ext cx="4831119" cy="1631216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ENDELIGE</a:t>
            </a:r>
            <a:r>
              <a:rPr kumimoji="0" lang="da-DK" sz="2400" b="1" i="0" u="sng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ANTAL</a:t>
            </a:r>
            <a:endParaRPr kumimoji="0" lang="da-DK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2800" b="1" i="1" dirty="0" smtClean="0">
                <a:solidFill>
                  <a:schemeClr val="bg1"/>
                </a:solidFill>
              </a:rPr>
              <a:t>n= 1731 (86%)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Alder: 11.66 </a:t>
            </a:r>
            <a:r>
              <a:rPr lang="da-DK" sz="2400" dirty="0" smtClean="0">
                <a:solidFill>
                  <a:schemeClr val="bg1"/>
                </a:solidFill>
              </a:rPr>
              <a:t>år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algn="ctr">
              <a:lnSpc>
                <a:spcPct val="100000"/>
              </a:lnSpc>
            </a:pPr>
            <a:r>
              <a:rPr lang="da-DK" sz="2400" dirty="0">
                <a:solidFill>
                  <a:schemeClr val="bg1"/>
                </a:solidFill>
              </a:rPr>
              <a:t>♂= </a:t>
            </a:r>
            <a:r>
              <a:rPr lang="da-DK" sz="2400" dirty="0" smtClean="0">
                <a:solidFill>
                  <a:schemeClr val="bg1"/>
                </a:solidFill>
              </a:rPr>
              <a:t>877 (50.7%) ♀=854 (49.3%) </a:t>
            </a:r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30" name="Rektangel 29"/>
          <p:cNvSpPr/>
          <p:nvPr/>
        </p:nvSpPr>
        <p:spPr bwMode="auto">
          <a:xfrm>
            <a:off x="5861562" y="1658436"/>
            <a:ext cx="2735104" cy="2616101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Ikke-deltagere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2000" dirty="0" smtClean="0">
                <a:solidFill>
                  <a:schemeClr val="bg1"/>
                </a:solidFill>
              </a:rPr>
              <a:t>Skiftet skole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2000" dirty="0" smtClean="0">
                <a:solidFill>
                  <a:schemeClr val="bg1"/>
                </a:solidFill>
              </a:rPr>
              <a:t>Ønskede ikke at deltage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2000" dirty="0" smtClean="0">
                <a:solidFill>
                  <a:schemeClr val="bg1"/>
                </a:solidFill>
              </a:rPr>
              <a:t>Intet svar fra forældrene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a-DK" sz="2000" dirty="0" smtClean="0">
                <a:solidFill>
                  <a:schemeClr val="bg1"/>
                </a:solidFill>
              </a:rPr>
              <a:t>Ikke identificerbare navne</a:t>
            </a:r>
          </a:p>
        </p:txBody>
      </p:sp>
      <p:cxnSp>
        <p:nvCxnSpPr>
          <p:cNvPr id="9" name="Lige pilforbindelse 8"/>
          <p:cNvCxnSpPr>
            <a:stCxn id="5" idx="2"/>
          </p:cNvCxnSpPr>
          <p:nvPr/>
        </p:nvCxnSpPr>
        <p:spPr>
          <a:xfrm flipH="1">
            <a:off x="2814597" y="2412638"/>
            <a:ext cx="1" cy="4831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2814598" y="2540203"/>
            <a:ext cx="30469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4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 bwMode="auto">
          <a:xfrm>
            <a:off x="2483768" y="624048"/>
            <a:ext cx="4176464" cy="1569660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3200" b="0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Inkluderbare</a:t>
            </a:r>
            <a:endParaRPr kumimoji="0" lang="da-DK" sz="3200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algn="ctr">
              <a:lnSpc>
                <a:spcPct val="100000"/>
              </a:lnSpc>
            </a:pPr>
            <a:r>
              <a:rPr lang="da-DK" sz="3200" dirty="0" smtClean="0">
                <a:solidFill>
                  <a:schemeClr val="bg1"/>
                </a:solidFill>
              </a:rPr>
              <a:t>0.-9. klasse</a:t>
            </a:r>
            <a:endParaRPr kumimoji="0" lang="da-DK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3200" dirty="0" smtClean="0">
                <a:solidFill>
                  <a:schemeClr val="bg1"/>
                </a:solidFill>
              </a:rPr>
              <a:t>n=2473 </a:t>
            </a:r>
            <a:endParaRPr kumimoji="0" lang="da-DK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7" name="Lige pilforbindelse 6"/>
          <p:cNvCxnSpPr/>
          <p:nvPr/>
        </p:nvCxnSpPr>
        <p:spPr bwMode="auto">
          <a:xfrm flipH="1">
            <a:off x="2260046" y="2193708"/>
            <a:ext cx="1512000" cy="119901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 bwMode="auto">
          <a:xfrm>
            <a:off x="5421640" y="2193708"/>
            <a:ext cx="1381501" cy="118610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ktangel 16"/>
          <p:cNvSpPr/>
          <p:nvPr/>
        </p:nvSpPr>
        <p:spPr bwMode="auto">
          <a:xfrm>
            <a:off x="1403649" y="3489852"/>
            <a:ext cx="2454855" cy="830997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FORÆLDRENE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2400" dirty="0" smtClean="0">
                <a:solidFill>
                  <a:schemeClr val="bg1"/>
                </a:solidFill>
              </a:rPr>
              <a:t>n= 1104 (45%)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5292081" y="3515079"/>
            <a:ext cx="2454855" cy="830997"/>
          </a:xfrm>
          <a:prstGeom prst="rect">
            <a:avLst/>
          </a:prstGeom>
          <a:solidFill>
            <a:schemeClr val="tx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LÆRERNE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2400" dirty="0" smtClean="0">
                <a:solidFill>
                  <a:schemeClr val="bg1"/>
                </a:solidFill>
              </a:rPr>
              <a:t>n= 2108(85%)</a:t>
            </a: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49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8209316" cy="648667"/>
          </a:xfrm>
        </p:spPr>
        <p:txBody>
          <a:bodyPr/>
          <a:lstStyle/>
          <a:p>
            <a:r>
              <a:rPr lang="da-DK" dirty="0" smtClean="0"/>
              <a:t>Gennemsnitlig antal fraværsdage </a:t>
            </a:r>
            <a:endParaRPr lang="da-DK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88248798"/>
              </p:ext>
            </p:extLst>
          </p:nvPr>
        </p:nvGraphicFramePr>
        <p:xfrm>
          <a:off x="497656" y="1329612"/>
          <a:ext cx="792088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boks 1"/>
          <p:cNvSpPr txBox="1"/>
          <p:nvPr/>
        </p:nvSpPr>
        <p:spPr>
          <a:xfrm>
            <a:off x="4541727" y="3075306"/>
            <a:ext cx="2137090" cy="2700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b="1" dirty="0" smtClean="0"/>
              <a:t>(1% af skoledage)</a:t>
            </a:r>
            <a:endParaRPr lang="da-DK" sz="1600" b="1" dirty="0"/>
          </a:p>
        </p:txBody>
      </p:sp>
      <p:sp>
        <p:nvSpPr>
          <p:cNvPr id="9" name="Tekstboks 1"/>
          <p:cNvSpPr txBox="1"/>
          <p:nvPr/>
        </p:nvSpPr>
        <p:spPr>
          <a:xfrm>
            <a:off x="6678817" y="3188483"/>
            <a:ext cx="1944216" cy="2700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a-DK" sz="1600" b="1" dirty="0" smtClean="0"/>
              <a:t>(1</a:t>
            </a:r>
            <a:r>
              <a:rPr lang="da-DK" sz="1600" b="1" dirty="0"/>
              <a:t>% </a:t>
            </a:r>
            <a:r>
              <a:rPr lang="da-DK" sz="1600" b="1" dirty="0" smtClean="0"/>
              <a:t>af skoledage)</a:t>
            </a:r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7812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cxnSp>
        <p:nvCxnSpPr>
          <p:cNvPr id="5" name="Lige pilforbindelse 4"/>
          <p:cNvCxnSpPr/>
          <p:nvPr/>
        </p:nvCxnSpPr>
        <p:spPr>
          <a:xfrm>
            <a:off x="539552" y="1635646"/>
            <a:ext cx="4608000" cy="232342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/>
        </p:nvSpPr>
        <p:spPr>
          <a:xfrm>
            <a:off x="467544" y="2963827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Højere fravær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347864" y="165434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trivsel</a:t>
            </a:r>
          </a:p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</a:t>
            </a:r>
            <a:r>
              <a:rPr lang="da-D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skole-hjem</a:t>
            </a:r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samarbejde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Kun sygefravær</a:t>
            </a:r>
            <a:endParaRPr lang="da-DK" dirty="0"/>
          </a:p>
        </p:txBody>
      </p:sp>
      <p:cxnSp>
        <p:nvCxnSpPr>
          <p:cNvPr id="5" name="Lige pilforbindelse 4"/>
          <p:cNvCxnSpPr/>
          <p:nvPr/>
        </p:nvCxnSpPr>
        <p:spPr>
          <a:xfrm>
            <a:off x="539552" y="1635646"/>
            <a:ext cx="4608000" cy="232342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/>
        </p:nvSpPr>
        <p:spPr>
          <a:xfrm>
            <a:off x="336016" y="3225437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Højere sygefravær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347864" y="165434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trivsel</a:t>
            </a:r>
          </a:p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</a:t>
            </a:r>
            <a:r>
              <a:rPr lang="da-D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skole-hjem</a:t>
            </a:r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samarbejde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Kun ulovligt fravær</a:t>
            </a:r>
            <a:endParaRPr lang="da-DK" dirty="0"/>
          </a:p>
        </p:txBody>
      </p:sp>
      <p:cxnSp>
        <p:nvCxnSpPr>
          <p:cNvPr id="5" name="Lige pilforbindelse 4"/>
          <p:cNvCxnSpPr/>
          <p:nvPr/>
        </p:nvCxnSpPr>
        <p:spPr>
          <a:xfrm>
            <a:off x="539552" y="1635646"/>
            <a:ext cx="4608000" cy="2323420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kstboks 5"/>
          <p:cNvSpPr txBox="1"/>
          <p:nvPr/>
        </p:nvSpPr>
        <p:spPr>
          <a:xfrm>
            <a:off x="467544" y="2963827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Højere ulovligt fravær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3347864" y="1654342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trivsel</a:t>
            </a:r>
          </a:p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Lavere </a:t>
            </a:r>
            <a:r>
              <a:rPr lang="da-D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skole-hjem</a:t>
            </a:r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samarbejde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5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984850" cy="648667"/>
          </a:xfrm>
        </p:spPr>
        <p:txBody>
          <a:bodyPr/>
          <a:lstStyle/>
          <a:p>
            <a:r>
              <a:rPr lang="en-GB" dirty="0" err="1"/>
              <a:t>Hvorfor</a:t>
            </a:r>
            <a:r>
              <a:rPr lang="en-GB" dirty="0"/>
              <a:t> </a:t>
            </a:r>
            <a:r>
              <a:rPr lang="en-GB" dirty="0" err="1"/>
              <a:t>fokusere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skolefravær</a:t>
            </a:r>
            <a:r>
              <a:rPr lang="en-GB" dirty="0"/>
              <a:t>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0" hangingPunct="0"/>
            <a:r>
              <a:rPr lang="da-DK" dirty="0"/>
              <a:t>Kritiske konsekvenser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da-DK" dirty="0"/>
              <a:t>Prædiktor for frafald i skolesystemet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da-DK" dirty="0"/>
              <a:t>Prædiktor for sociale, økonomiske og helbreds problemstillinger som voksen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da-DK" dirty="0"/>
              <a:t>Har en indvirkning på klassekammeraternes fravær</a:t>
            </a:r>
          </a:p>
          <a:p>
            <a:pPr eaLnBrk="0" hangingPunct="0"/>
            <a:endParaRPr lang="da-DK" dirty="0"/>
          </a:p>
          <a:p>
            <a:pPr eaLnBrk="0" hangingPunct="0"/>
            <a:r>
              <a:rPr lang="da-DK" dirty="0"/>
              <a:t>To dages fravær om måneden svarer til et års tabt undervisning i løbet af en skolegang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062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657304" cy="648667"/>
          </a:xfrm>
        </p:spPr>
        <p:txBody>
          <a:bodyPr/>
          <a:lstStyle/>
          <a:p>
            <a:r>
              <a:rPr lang="da-DK" dirty="0" smtClean="0"/>
              <a:t>Kun lovligt (andet) fravær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Ingen sammenhæng. Tendens til:</a:t>
            </a:r>
          </a:p>
        </p:txBody>
      </p:sp>
      <p:cxnSp>
        <p:nvCxnSpPr>
          <p:cNvPr id="8" name="Lige pilforbindelse 7"/>
          <p:cNvCxnSpPr/>
          <p:nvPr/>
        </p:nvCxnSpPr>
        <p:spPr>
          <a:xfrm flipV="1">
            <a:off x="932086" y="2067694"/>
            <a:ext cx="5112568" cy="1692188"/>
          </a:xfrm>
          <a:prstGeom prst="straightConnector1">
            <a:avLst/>
          </a:prstGeom>
          <a:ln w="635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kstboks 11"/>
          <p:cNvSpPr txBox="1"/>
          <p:nvPr/>
        </p:nvSpPr>
        <p:spPr>
          <a:xfrm>
            <a:off x="467544" y="221171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Højere fravær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699792" y="3267005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Højere forælder-lærer samarbejde</a:t>
            </a:r>
          </a:p>
          <a:p>
            <a:r>
              <a:rPr lang="da-D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Mere pro-social adfærd hos eleven</a:t>
            </a:r>
            <a:endParaRPr lang="da-DK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840834" cy="64866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Børn med problematisk fravær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Problematisk fravær kan defineres på mange måder.</a:t>
            </a:r>
          </a:p>
          <a:p>
            <a:endParaRPr lang="da-DK" dirty="0" smtClean="0"/>
          </a:p>
          <a:p>
            <a:r>
              <a:rPr lang="da-DK" dirty="0" smtClean="0"/>
              <a:t>Vores definition:</a:t>
            </a:r>
          </a:p>
          <a:p>
            <a:r>
              <a:rPr lang="da-DK" dirty="0" smtClean="0"/>
              <a:t>Mere end 10% skolefravær i perioden august 2013-april 2014 (164 skoledage)</a:t>
            </a:r>
          </a:p>
          <a:p>
            <a:endParaRPr lang="da-DK" dirty="0" smtClean="0"/>
          </a:p>
          <a:p>
            <a:r>
              <a:rPr lang="da-DK" dirty="0" smtClean="0"/>
              <a:t>Vi inkluderede kun fravær kategoriseret som enten ulovligt eller pga. sygdom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86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24684998"/>
              </p:ext>
            </p:extLst>
          </p:nvPr>
        </p:nvGraphicFramePr>
        <p:xfrm>
          <a:off x="179512" y="267494"/>
          <a:ext cx="87129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83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6505644"/>
              </p:ext>
            </p:extLst>
          </p:nvPr>
        </p:nvGraphicFramePr>
        <p:xfrm>
          <a:off x="179512" y="267494"/>
          <a:ext cx="87129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22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76908209"/>
              </p:ext>
            </p:extLst>
          </p:nvPr>
        </p:nvGraphicFramePr>
        <p:xfrm>
          <a:off x="179512" y="267494"/>
          <a:ext cx="87129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15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Opsamling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Sammenhæng mellem fravær og barnets trivsel</a:t>
            </a:r>
          </a:p>
          <a:p>
            <a:endParaRPr lang="da-DK" dirty="0" smtClean="0"/>
          </a:p>
          <a:p>
            <a:r>
              <a:rPr lang="da-DK" dirty="0" smtClean="0"/>
              <a:t>Forskellige informanter -&gt; forskellige resultater</a:t>
            </a:r>
          </a:p>
          <a:p>
            <a:endParaRPr lang="da-DK" dirty="0" smtClean="0"/>
          </a:p>
          <a:p>
            <a:r>
              <a:rPr lang="da-DK" dirty="0" smtClean="0"/>
              <a:t>Der er forskel på fravær. Forskellige sammenhænge alt efter kategori. Obs. På sygdomsfravær og ulovligt fravær</a:t>
            </a:r>
          </a:p>
          <a:p>
            <a:endParaRPr lang="da-DK" dirty="0"/>
          </a:p>
          <a:p>
            <a:r>
              <a:rPr lang="da-DK" dirty="0" smtClean="0"/>
              <a:t>Børn med problematisk fravær er en sårbar gruppe.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57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9225210" cy="648667"/>
          </a:xfrm>
        </p:spPr>
        <p:txBody>
          <a:bodyPr/>
          <a:lstStyle/>
          <a:p>
            <a:r>
              <a:rPr lang="da-DK" sz="2400" b="1" dirty="0" smtClean="0"/>
              <a:t>Understøtter resultaterne ikke bare, hvad vi ved?</a:t>
            </a:r>
          </a:p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5537" y="1398419"/>
            <a:ext cx="6336704" cy="27363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dirty="0" smtClean="0"/>
              <a:t>Undersøgt på baggrund af en stor gruppe af </a:t>
            </a:r>
            <a:r>
              <a:rPr lang="da-DK" b="1" dirty="0" smtClean="0">
                <a:solidFill>
                  <a:srgbClr val="FF0000"/>
                </a:solidFill>
              </a:rPr>
              <a:t>danske</a:t>
            </a:r>
            <a:r>
              <a:rPr lang="da-DK" dirty="0" smtClean="0"/>
              <a:t> elever i </a:t>
            </a:r>
            <a:r>
              <a:rPr lang="da-DK" b="1" dirty="0" smtClean="0">
                <a:solidFill>
                  <a:srgbClr val="FF0000"/>
                </a:solidFill>
              </a:rPr>
              <a:t>folkeskolen</a:t>
            </a:r>
          </a:p>
          <a:p>
            <a:pPr>
              <a:spcBef>
                <a:spcPts val="0"/>
              </a:spcBef>
            </a:pPr>
            <a:endParaRPr lang="da-DK" b="1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 smtClean="0"/>
              <a:t>Flere informanter og registerdata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 smtClean="0"/>
              <a:t>Gode fraværsdata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 smtClean="0"/>
              <a:t>Resultaterne kan bruges til at rette interventioner mod de rette børn</a:t>
            </a:r>
          </a:p>
          <a:p>
            <a:endParaRPr lang="da-DK" b="1" dirty="0" smtClean="0"/>
          </a:p>
          <a:p>
            <a:endParaRPr lang="da-DK" dirty="0" smtClean="0"/>
          </a:p>
          <a:p>
            <a:endParaRPr lang="da-DK" b="1" dirty="0" smtClean="0">
              <a:solidFill>
                <a:srgbClr val="FF0000"/>
              </a:solidFill>
            </a:endParaRPr>
          </a:p>
          <a:p>
            <a:endParaRPr lang="da-DK" b="1" dirty="0" smtClean="0">
              <a:solidFill>
                <a:srgbClr val="FF0000"/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6146" name="Picture 2" descr="http://argenteum-astrum.org/TSW/VigtigVidenLigegyldigInf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61284"/>
            <a:ext cx="2088232" cy="117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Indsatser overfor fravær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87351" y="1347614"/>
            <a:ext cx="5302256" cy="2736305"/>
          </a:xfrm>
        </p:spPr>
        <p:txBody>
          <a:bodyPr/>
          <a:lstStyle/>
          <a:p>
            <a:r>
              <a:rPr lang="da-DK" b="1" dirty="0"/>
              <a:t>Undervisningsministeriet stod i 2011/2012 bag kampagnen 'Det er bedst, når alle er her'. </a:t>
            </a:r>
          </a:p>
          <a:p>
            <a:endParaRPr lang="da-DK" dirty="0"/>
          </a:p>
        </p:txBody>
      </p:sp>
      <p:pic>
        <p:nvPicPr>
          <p:cNvPr id="1026" name="Picture 2" descr="https://www.dr.dk/images/other/2015/08/14/d5f9e88a-dca9-4fca-a687-7698344760c3_bje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36705"/>
            <a:ext cx="4176464" cy="187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vhim-gym.dk/GetThumbnail.ashx?mode=1&amp;width=500&amp;height=501&amp;permanent=true&amp;imagepath=~/UserFiles/image/udklip/hjemmeside_godt_d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691810"/>
            <a:ext cx="2492971" cy="249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3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6344890" cy="648667"/>
          </a:xfrm>
        </p:spPr>
        <p:txBody>
          <a:bodyPr/>
          <a:lstStyle/>
          <a:p>
            <a:r>
              <a:rPr lang="en-GB" u="sng" dirty="0" err="1"/>
              <a:t>Eksampler</a:t>
            </a:r>
            <a:r>
              <a:rPr lang="en-GB" u="sng" dirty="0"/>
              <a:t> </a:t>
            </a:r>
            <a:r>
              <a:rPr lang="en-GB" u="sng" dirty="0" err="1"/>
              <a:t>på</a:t>
            </a:r>
            <a:r>
              <a:rPr lang="en-GB" u="sng" dirty="0"/>
              <a:t> </a:t>
            </a:r>
            <a:r>
              <a:rPr lang="en-GB" u="sng" dirty="0" err="1"/>
              <a:t>indsatser</a:t>
            </a:r>
            <a:r>
              <a:rPr lang="en-GB" u="sng" dirty="0"/>
              <a:t> </a:t>
            </a:r>
            <a:r>
              <a:rPr lang="en-GB" u="sng" dirty="0" smtClean="0"/>
              <a:t>I </a:t>
            </a:r>
            <a:r>
              <a:rPr lang="en-GB" u="sng" dirty="0" err="1" smtClean="0"/>
              <a:t>Danmark</a:t>
            </a:r>
            <a:endParaRPr lang="da-DK" u="sng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87350" y="987574"/>
            <a:ext cx="7473627" cy="3672408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SMS ved fravær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Mobile vækkeure (morgenvækning eller transport)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Familieklasser/familieskolen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Visuelle udtryk, for at vise eleverne, at de er ved at komme for 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Socialrådgivere på skolen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AKT-teamet (fraværstanter)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Systematisk gennemgang af fraværsmønster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Projekt </a:t>
            </a:r>
            <a:r>
              <a:rPr lang="da-DK" b="1" dirty="0" err="1"/>
              <a:t>wake</a:t>
            </a:r>
            <a:r>
              <a:rPr lang="da-DK" b="1" dirty="0"/>
              <a:t>-up </a:t>
            </a:r>
            <a:r>
              <a:rPr lang="da-DK" b="1" dirty="0" err="1"/>
              <a:t>call</a:t>
            </a:r>
            <a:r>
              <a:rPr lang="da-DK" b="1" dirty="0"/>
              <a:t> (København)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b="1" dirty="0"/>
              <a:t>Projekt Skulk (Aarhus)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59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912842" cy="648667"/>
          </a:xfrm>
        </p:spPr>
        <p:txBody>
          <a:bodyPr/>
          <a:lstStyle/>
          <a:p>
            <a:r>
              <a:rPr lang="da-DK" dirty="0" smtClean="0"/>
              <a:t>Indsatser internationalt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5536" y="1203598"/>
            <a:ext cx="7473627" cy="27363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Stor diversitet i studier af indsatser overfor fravær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Få studier udført ved lodtrækning og kontrolgrupper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Få studier udenfor 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Studierne har været fokuseret på en selekteret gruppe eks. børn med skolevægring eller “pjækkeri”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28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59582"/>
            <a:ext cx="6264696" cy="272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9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Nyt projekt: </a:t>
            </a:r>
            <a:r>
              <a:rPr lang="da-DK" dirty="0"/>
              <a:t>Back2School</a:t>
            </a:r>
          </a:p>
          <a:p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Aarhus Universitet 	og 	Aarhus Kommune</a:t>
            </a:r>
          </a:p>
          <a:p>
            <a:endParaRPr lang="da-DK" dirty="0" smtClean="0"/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Ledet af Prof. Mikael Thastum, Psykologisk Institut, AU</a:t>
            </a:r>
          </a:p>
          <a:p>
            <a:endParaRPr lang="da-DK" dirty="0"/>
          </a:p>
          <a:p>
            <a:r>
              <a:rPr lang="da-DK" dirty="0" smtClean="0"/>
              <a:t>Støttet af: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48148"/>
            <a:ext cx="1838722" cy="702696"/>
          </a:xfrm>
          <a:prstGeom prst="rect">
            <a:avLst/>
          </a:prstGeom>
        </p:spPr>
      </p:pic>
      <p:pic>
        <p:nvPicPr>
          <p:cNvPr id="1026" name="Picture 2" descr="http://medarbejdere.au.dk/fileadmin/www.medarbejdere.au.dk/Kommunikation/branding/logo_download/Sekundaert_logo_DK/AU_logo_DK_bla_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7922"/>
            <a:ext cx="2409825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435846"/>
            <a:ext cx="28860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danskfaget.dk/uploads/tx_cliopolaroidphotoflex/god_tegns%C3%A6tning_-_sp%C3%B8rgsm%C3%A5lsteg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71550"/>
            <a:ext cx="3168352" cy="331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4294967295"/>
          </p:nvPr>
        </p:nvSpPr>
        <p:spPr>
          <a:xfrm>
            <a:off x="390459" y="1131590"/>
            <a:ext cx="6845837" cy="7921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a-DK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Skolefravær</a:t>
            </a:r>
          </a:p>
          <a:p>
            <a:pPr marL="0" indent="0">
              <a:buNone/>
            </a:pPr>
            <a:r>
              <a:rPr lang="da-DK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Årsager og indsatser</a:t>
            </a:r>
          </a:p>
          <a:p>
            <a:pPr marL="0" indent="0">
              <a:spcBef>
                <a:spcPts val="0"/>
              </a:spcBef>
              <a:buNone/>
            </a:pPr>
            <a:endParaRPr lang="da-DK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Johanne </a:t>
            </a: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Jeppesen Lomholt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Adjunkt, Aarhus </a:t>
            </a:r>
            <a:r>
              <a:rPr lang="da-D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da-DK" sz="2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johanhj@psy.au.dk</a:t>
            </a:r>
          </a:p>
          <a:p>
            <a:pPr marL="0" indent="0">
              <a:spcBef>
                <a:spcPts val="0"/>
              </a:spcBef>
              <a:buNone/>
            </a:pPr>
            <a:endParaRPr lang="da-DK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3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336778" cy="648667"/>
          </a:xfrm>
        </p:spPr>
        <p:txBody>
          <a:bodyPr/>
          <a:lstStyle/>
          <a:p>
            <a:r>
              <a:rPr lang="en-US" dirty="0" err="1"/>
              <a:t>Prævalensen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skolefravær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/>
              <a:t>Gennemsnitlig fravær i 2012/2013:</a:t>
            </a:r>
          </a:p>
          <a:p>
            <a:pPr marL="90488"/>
            <a:endParaRPr lang="da-DK" dirty="0"/>
          </a:p>
          <a:p>
            <a:pPr marL="90488"/>
            <a:r>
              <a:rPr lang="da-DK" dirty="0"/>
              <a:t>11.5 skoledage/200 skoledage (5.8%)</a:t>
            </a:r>
          </a:p>
          <a:p>
            <a:pPr marL="90488"/>
            <a:endParaRPr lang="da-DK" dirty="0"/>
          </a:p>
          <a:p>
            <a:pPr marL="90488"/>
            <a:r>
              <a:rPr lang="da-DK" dirty="0" smtClean="0"/>
              <a:t>Fravær </a:t>
            </a:r>
            <a:r>
              <a:rPr lang="da-DK" dirty="0"/>
              <a:t>noteres i dage- ikke </a:t>
            </a:r>
            <a:r>
              <a:rPr lang="da-DK" dirty="0" smtClean="0"/>
              <a:t>timer</a:t>
            </a:r>
            <a:endParaRPr lang="da-DK" dirty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19622"/>
            <a:ext cx="23812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2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 smtClean="0"/>
              <a:t>Typer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fravær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b="1" u="sng" dirty="0" smtClean="0"/>
              <a:t>1. </a:t>
            </a:r>
            <a:r>
              <a:rPr lang="en-US" sz="2800" b="1" u="sng" dirty="0" err="1" smtClean="0"/>
              <a:t>Lovlig</a:t>
            </a:r>
            <a:r>
              <a:rPr lang="en-US" sz="2800" b="1" u="sng" dirty="0" smtClean="0"/>
              <a:t> </a:t>
            </a:r>
            <a:r>
              <a:rPr lang="en-US" sz="2800" b="1" u="sng" dirty="0" err="1"/>
              <a:t>fravær</a:t>
            </a:r>
            <a:endParaRPr lang="en-US" sz="2800" b="1" u="sng" dirty="0"/>
          </a:p>
          <a:p>
            <a:pPr marL="514350" lvl="1" indent="-514350">
              <a:buAutoNum type="alphaLcParenR"/>
            </a:pPr>
            <a:r>
              <a:rPr lang="en-US" dirty="0" err="1" smtClean="0"/>
              <a:t>Fravær</a:t>
            </a:r>
            <a:r>
              <a:rPr lang="en-US" dirty="0" smtClean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grund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sygdom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lovlige</a:t>
            </a:r>
            <a:r>
              <a:rPr lang="en-US" dirty="0"/>
              <a:t> </a:t>
            </a:r>
            <a:r>
              <a:rPr lang="en-US" dirty="0" err="1"/>
              <a:t>grunde</a:t>
            </a:r>
            <a:r>
              <a:rPr lang="en-US" dirty="0"/>
              <a:t> </a:t>
            </a:r>
            <a:endParaRPr lang="en-US" dirty="0"/>
          </a:p>
          <a:p>
            <a:pPr marL="514350" lvl="1" indent="-514350">
              <a:buAutoNum type="alphaLcParenR"/>
            </a:pPr>
            <a:r>
              <a:rPr lang="en-US" dirty="0" err="1" smtClean="0"/>
              <a:t>Fravær</a:t>
            </a:r>
            <a:r>
              <a:rPr lang="en-US" dirty="0" smtClean="0"/>
              <a:t> </a:t>
            </a:r>
            <a:r>
              <a:rPr lang="en-US" dirty="0"/>
              <a:t>med </a:t>
            </a:r>
            <a:r>
              <a:rPr lang="en-US" dirty="0" err="1"/>
              <a:t>tilladelse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skolelederen</a:t>
            </a:r>
            <a:r>
              <a:rPr lang="en-US" dirty="0"/>
              <a:t> (</a:t>
            </a:r>
            <a:r>
              <a:rPr lang="en-US" dirty="0" err="1"/>
              <a:t>ferie</a:t>
            </a:r>
            <a:r>
              <a:rPr lang="en-US" dirty="0"/>
              <a:t>) </a:t>
            </a:r>
            <a:r>
              <a:rPr lang="en-US" dirty="0" smtClean="0"/>
              <a:t> </a:t>
            </a:r>
          </a:p>
          <a:p>
            <a:pPr marL="0" lvl="1" indent="0">
              <a:buNone/>
            </a:pPr>
            <a:r>
              <a:rPr lang="en-US" b="1" u="sng" dirty="0" smtClean="0"/>
              <a:t>2. </a:t>
            </a:r>
            <a:r>
              <a:rPr lang="en-US" b="1" u="sng" dirty="0" err="1" smtClean="0"/>
              <a:t>Ulovlig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fravær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06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04895680"/>
              </p:ext>
            </p:extLst>
          </p:nvPr>
        </p:nvGraphicFramePr>
        <p:xfrm>
          <a:off x="323528" y="539750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68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>
          <a:xfrm>
            <a:off x="387350" y="411510"/>
            <a:ext cx="5840834" cy="648667"/>
          </a:xfrm>
        </p:spPr>
        <p:txBody>
          <a:bodyPr/>
          <a:lstStyle/>
          <a:p>
            <a:r>
              <a:rPr lang="da-DK" dirty="0" smtClean="0"/>
              <a:t>Skolefraværsprojektets partnere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da-DK" b="1" u="sng" dirty="0" smtClean="0"/>
              <a:t>Aarhus Universitet </a:t>
            </a:r>
            <a:r>
              <a:rPr lang="da-DK" b="1" dirty="0" smtClean="0"/>
              <a:t>	 </a:t>
            </a:r>
            <a:r>
              <a:rPr lang="da-DK" b="1" u="sng" dirty="0" smtClean="0"/>
              <a:t>KORA</a:t>
            </a:r>
            <a:r>
              <a:rPr lang="da-DK" b="1" dirty="0" smtClean="0"/>
              <a:t>		        </a:t>
            </a:r>
            <a:r>
              <a:rPr lang="da-DK" b="1" u="sng" dirty="0" smtClean="0"/>
              <a:t>Aarhus Kommune</a:t>
            </a:r>
          </a:p>
          <a:p>
            <a:pPr>
              <a:lnSpc>
                <a:spcPts val="2500"/>
              </a:lnSpc>
            </a:pPr>
            <a:endParaRPr lang="da-DK" dirty="0" smtClean="0"/>
          </a:p>
          <a:p>
            <a:pPr>
              <a:lnSpc>
                <a:spcPts val="2500"/>
              </a:lnSpc>
            </a:pPr>
            <a:endParaRPr lang="da-DK" dirty="0"/>
          </a:p>
          <a:p>
            <a:pPr>
              <a:lnSpc>
                <a:spcPts val="2500"/>
              </a:lnSpc>
            </a:pPr>
            <a:endParaRPr lang="da-DK" dirty="0" smtClean="0"/>
          </a:p>
          <a:p>
            <a:pPr>
              <a:lnSpc>
                <a:spcPts val="2500"/>
              </a:lnSpc>
            </a:pPr>
            <a:endParaRPr lang="da-DK" dirty="0"/>
          </a:p>
          <a:p>
            <a:pPr>
              <a:lnSpc>
                <a:spcPts val="2500"/>
              </a:lnSpc>
            </a:pPr>
            <a:r>
              <a:rPr lang="da-DK" dirty="0" smtClean="0"/>
              <a:t>Projekt leder: Prof. Mikael Thastum, Psykologisk Institut, Aarhus Universitet</a:t>
            </a:r>
          </a:p>
          <a:p>
            <a:endParaRPr lang="da-DK" dirty="0"/>
          </a:p>
        </p:txBody>
      </p:sp>
      <p:pic>
        <p:nvPicPr>
          <p:cNvPr id="4" name="Pladsholder til indhold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75896"/>
            <a:ext cx="1294882" cy="632642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87666"/>
            <a:ext cx="3024336" cy="692009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75896"/>
            <a:ext cx="1838722" cy="70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2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Formålet med studiet: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b="1" i="1" dirty="0" smtClean="0"/>
              <a:t>Hvilke risikofaktorer er der for skolefravær hos elever fra 0.-9. klasse med elever, forældre og lærer som informanter?</a:t>
            </a:r>
          </a:p>
          <a:p>
            <a:pPr marL="0" lvl="0" indent="0">
              <a:buNone/>
            </a:pPr>
            <a:endParaRPr lang="da-DK" i="1" dirty="0" smtClean="0"/>
          </a:p>
          <a:p>
            <a:pPr marL="0" lvl="0" indent="0">
              <a:buNone/>
            </a:pPr>
            <a:r>
              <a:rPr lang="da-DK" i="1" dirty="0" smtClean="0"/>
              <a:t>FOKUS I DAG:</a:t>
            </a:r>
          </a:p>
          <a:p>
            <a:r>
              <a:rPr lang="da-DK" dirty="0" smtClean="0"/>
              <a:t>Hvad karakteriserer elever med problematisk skolefravær</a:t>
            </a:r>
          </a:p>
          <a:p>
            <a:pPr marL="0" lvl="0" indent="0">
              <a:buNone/>
            </a:pPr>
            <a:endParaRPr lang="da-DK" i="1" dirty="0" smtClean="0"/>
          </a:p>
          <a:p>
            <a:pPr marL="0" lvl="0" indent="0">
              <a:buNone/>
            </a:pPr>
            <a:endParaRPr lang="da-DK" i="1" dirty="0" smtClean="0"/>
          </a:p>
        </p:txBody>
      </p:sp>
    </p:spTree>
    <p:extLst>
      <p:ext uri="{BB962C8B-B14F-4D97-AF65-F5344CB8AC3E}">
        <p14:creationId xmlns:p14="http://schemas.microsoft.com/office/powerpoint/2010/main" val="37441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a-DK" dirty="0" smtClean="0"/>
              <a:t>Projektets design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da-DK" dirty="0" smtClean="0"/>
              <a:t>Spørgeskemaundersøgelse på 5 aarhusianske folkeskoler:</a:t>
            </a:r>
          </a:p>
          <a:p>
            <a:pPr marL="1257300" lvl="1" indent="-514350">
              <a:buFont typeface="+mj-lt"/>
              <a:buAutoNum type="romanUcPeriod"/>
            </a:pPr>
            <a:r>
              <a:rPr lang="da-DK" sz="1800" dirty="0" smtClean="0"/>
              <a:t>Elever</a:t>
            </a:r>
          </a:p>
          <a:p>
            <a:pPr marL="1257300" lvl="1" indent="-514350">
              <a:buFont typeface="+mj-lt"/>
              <a:buAutoNum type="romanUcPeriod"/>
            </a:pPr>
            <a:r>
              <a:rPr lang="da-DK" sz="1800" dirty="0" smtClean="0"/>
              <a:t>Forældre</a:t>
            </a:r>
          </a:p>
          <a:p>
            <a:pPr marL="1257300" lvl="1" indent="-514350">
              <a:buFont typeface="+mj-lt"/>
              <a:buAutoNum type="romanUcPeriod"/>
            </a:pPr>
            <a:r>
              <a:rPr lang="da-DK" sz="1800" dirty="0" smtClean="0"/>
              <a:t>Klasselærer</a:t>
            </a:r>
          </a:p>
          <a:p>
            <a:pPr marL="514350" indent="-514350">
              <a:buFont typeface="+mj-lt"/>
              <a:buAutoNum type="romanUcPeriod"/>
            </a:pPr>
            <a:r>
              <a:rPr lang="da-DK" dirty="0" smtClean="0"/>
              <a:t>Fraværsdata fra Aarhus </a:t>
            </a:r>
            <a:r>
              <a:rPr lang="da-DK" dirty="0"/>
              <a:t>Kommune </a:t>
            </a:r>
            <a:endParaRPr lang="da-DK" dirty="0" smtClean="0"/>
          </a:p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da-DK" dirty="0" smtClean="0"/>
              <a:t>Register data (er endnu ikke færdig analyseret)</a:t>
            </a:r>
          </a:p>
          <a:p>
            <a:endParaRPr lang="da-DK" dirty="0" smtClean="0"/>
          </a:p>
          <a:p>
            <a:r>
              <a:rPr lang="da-DK" dirty="0" smtClean="0"/>
              <a:t>Undersøgelsen fandt sted i vinter/forår 2014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4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læg_Skolefravær_JOhanne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Oplæg_Skolefravær_JOhanne</Template>
  <TotalTime>186</TotalTime>
  <Words>852</Words>
  <Application>Microsoft Office PowerPoint</Application>
  <PresentationFormat>Skærmshow (16:9)</PresentationFormat>
  <Paragraphs>251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32</vt:i4>
      </vt:variant>
    </vt:vector>
  </HeadingPairs>
  <TitlesOfParts>
    <vt:vector size="33" baseType="lpstr">
      <vt:lpstr>Oplæg_Skolefravær_JOhanne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Business and Social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Johanne Jeppesen Lomholt</dc:creator>
  <cp:lastModifiedBy>Johanne Jeppesen Lomholt</cp:lastModifiedBy>
  <cp:revision>21</cp:revision>
  <cp:lastPrinted>2015-02-02T19:26:38Z</cp:lastPrinted>
  <dcterms:created xsi:type="dcterms:W3CDTF">2015-02-01T18:52:32Z</dcterms:created>
  <dcterms:modified xsi:type="dcterms:W3CDTF">2016-02-08T12:37:38Z</dcterms:modified>
</cp:coreProperties>
</file>