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0" r:id="rId8"/>
    <p:sldId id="264" r:id="rId9"/>
    <p:sldId id="262" r:id="rId10"/>
    <p:sldId id="275" r:id="rId11"/>
    <p:sldId id="270" r:id="rId12"/>
    <p:sldId id="266" r:id="rId13"/>
    <p:sldId id="263" r:id="rId14"/>
    <p:sldId id="265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81" d="100"/>
          <a:sy n="181" d="100"/>
        </p:scale>
        <p:origin x="-8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ét indholdsobjek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6347884" y="4300539"/>
            <a:ext cx="5027083" cy="178593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A6AD6BD0-6493-4C03-B518-0BA625C5B97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836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19/01/16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2161674"/>
          </a:xfrm>
        </p:spPr>
        <p:txBody>
          <a:bodyPr/>
          <a:lstStyle/>
          <a:p>
            <a:r>
              <a:rPr lang="da-DK" dirty="0" smtClean="0"/>
              <a:t>Overflader, Hygiejne, Miljø og Innovation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Udvikling af bedst praksis rengørings-procedurer</a:t>
            </a:r>
          </a:p>
          <a:p>
            <a:r>
              <a:rPr lang="da-DK" dirty="0" smtClean="0"/>
              <a:t>Torsten Slotsbjerg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316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3197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                  Nyttige værktøjer</a:t>
            </a:r>
            <a:br>
              <a:rPr lang="da-DK" dirty="0" smtClean="0"/>
            </a:br>
            <a:r>
              <a:rPr lang="da-DK" dirty="0" smtClean="0"/>
              <a:t>               </a:t>
            </a:r>
            <a:r>
              <a:rPr lang="da-DK" sz="2700" dirty="0" smtClean="0"/>
              <a:t>Uddannelse har stor betydning</a:t>
            </a:r>
            <a:endParaRPr lang="da-DK" sz="2700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3139899" y="1685661"/>
            <a:ext cx="3992732" cy="576262"/>
          </a:xfrm>
        </p:spPr>
        <p:txBody>
          <a:bodyPr/>
          <a:lstStyle/>
          <a:p>
            <a:r>
              <a:rPr lang="da-DK" dirty="0" smtClean="0"/>
              <a:t>Mikrobiologisk kontrol</a:t>
            </a:r>
            <a:endParaRPr lang="da-DK" dirty="0"/>
          </a:p>
        </p:txBody>
      </p:sp>
      <p:pic>
        <p:nvPicPr>
          <p:cNvPr id="17" name="Pladsholder til indhold 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83673" y="2558669"/>
            <a:ext cx="1554480" cy="3334512"/>
          </a:xfrm>
        </p:spPr>
      </p:pic>
      <p:sp>
        <p:nvSpPr>
          <p:cNvPr id="15" name="Pladsholder til tekst 14"/>
          <p:cNvSpPr>
            <a:spLocks noGrp="1"/>
          </p:cNvSpPr>
          <p:nvPr>
            <p:ph type="body" sz="quarter" idx="3"/>
          </p:nvPr>
        </p:nvSpPr>
        <p:spPr>
          <a:xfrm>
            <a:off x="7505609" y="1743098"/>
            <a:ext cx="3999001" cy="576262"/>
          </a:xfrm>
        </p:spPr>
        <p:txBody>
          <a:bodyPr/>
          <a:lstStyle/>
          <a:p>
            <a:r>
              <a:rPr lang="da-DK" dirty="0" smtClean="0"/>
              <a:t>ATP </a:t>
            </a:r>
            <a:r>
              <a:rPr lang="da-DK" dirty="0" err="1" smtClean="0"/>
              <a:t>residual</a:t>
            </a:r>
            <a:r>
              <a:rPr lang="da-DK" dirty="0" smtClean="0"/>
              <a:t> bestemmelse</a:t>
            </a:r>
            <a:endParaRPr lang="da-DK" dirty="0"/>
          </a:p>
        </p:txBody>
      </p:sp>
      <p:pic>
        <p:nvPicPr>
          <p:cNvPr id="18" name="Pladsholder til indhold 1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28735" y="2669172"/>
            <a:ext cx="2000250" cy="2305050"/>
          </a:xfrm>
        </p:spPr>
      </p:pic>
      <p:sp>
        <p:nvSpPr>
          <p:cNvPr id="19" name="Tekstfelt 18"/>
          <p:cNvSpPr txBox="1"/>
          <p:nvPr/>
        </p:nvSpPr>
        <p:spPr>
          <a:xfrm>
            <a:off x="3473116" y="6050945"/>
            <a:ext cx="685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Visuel rengøringskontrol - Fluorescens mærkning</a:t>
            </a:r>
          </a:p>
          <a:p>
            <a:r>
              <a:rPr lang="da-DK" dirty="0" smtClean="0"/>
              <a:t>Visuel </a:t>
            </a:r>
            <a:r>
              <a:rPr lang="da-DK" dirty="0" err="1" smtClean="0"/>
              <a:t>nudging</a:t>
            </a:r>
            <a:r>
              <a:rPr lang="da-DK" dirty="0" smtClean="0"/>
              <a:t> redskab – Rapportering og feedback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75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3284" y="624110"/>
            <a:ext cx="6448928" cy="1280890"/>
          </a:xfrm>
        </p:spPr>
        <p:txBody>
          <a:bodyPr>
            <a:normAutofit/>
          </a:bodyPr>
          <a:lstStyle/>
          <a:p>
            <a:pPr algn="ctr"/>
            <a:r>
              <a:rPr lang="da-DK" b="1" dirty="0" smtClean="0"/>
              <a:t>Visuel rengøringskontrol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sz="1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84904" y="2025315"/>
            <a:ext cx="8375567" cy="3966411"/>
          </a:xfrm>
        </p:spPr>
        <p:txBody>
          <a:bodyPr>
            <a:normAutofit/>
          </a:bodyPr>
          <a:lstStyle/>
          <a:p>
            <a:r>
              <a:rPr lang="da-DK" sz="2000" b="1" dirty="0" smtClean="0"/>
              <a:t>Rengøringseffekten vurderes visuelt</a:t>
            </a:r>
          </a:p>
          <a:p>
            <a:pPr lvl="1"/>
            <a:r>
              <a:rPr lang="da-DK" dirty="0" smtClean="0"/>
              <a:t>Det er både subjektivt og unøjagtigt</a:t>
            </a:r>
          </a:p>
          <a:p>
            <a:pPr lvl="1"/>
            <a:r>
              <a:rPr lang="da-DK" dirty="0" smtClean="0"/>
              <a:t>Patogene mikroorganismer er usynlige for det blotte øje</a:t>
            </a:r>
            <a:endParaRPr lang="da-DK" dirty="0"/>
          </a:p>
          <a:p>
            <a:r>
              <a:rPr lang="da-DK" sz="2000" b="1" dirty="0" smtClean="0"/>
              <a:t>Visuel renhed er ikke korreleret til</a:t>
            </a:r>
          </a:p>
          <a:p>
            <a:pPr lvl="1"/>
            <a:r>
              <a:rPr lang="da-DK" dirty="0" smtClean="0"/>
              <a:t>Antal mikroorganismer (CFU bestemmelse)</a:t>
            </a:r>
          </a:p>
          <a:p>
            <a:pPr lvl="1"/>
            <a:r>
              <a:rPr lang="da-DK" dirty="0" smtClean="0"/>
              <a:t>Organisk kontaminering (ATP bestemmelse)</a:t>
            </a:r>
          </a:p>
          <a:p>
            <a:pPr lvl="1"/>
            <a:r>
              <a:rPr lang="da-DK" dirty="0" smtClean="0"/>
              <a:t>Infektionsrate</a:t>
            </a:r>
          </a:p>
          <a:p>
            <a:r>
              <a:rPr lang="da-DK" sz="2000" b="1" dirty="0" smtClean="0"/>
              <a:t>Anvendelsesområde</a:t>
            </a:r>
          </a:p>
          <a:p>
            <a:pPr lvl="1"/>
            <a:r>
              <a:rPr lang="da-DK" dirty="0"/>
              <a:t>Kan kun anvendes i områder med lav risiko for smitteoverførsel.</a:t>
            </a:r>
            <a:br>
              <a:rPr lang="da-DK" dirty="0"/>
            </a:br>
            <a:r>
              <a:rPr lang="da-DK" dirty="0" smtClean="0"/>
              <a:t>(</a:t>
            </a:r>
            <a:r>
              <a:rPr lang="da-DK" sz="1400" dirty="0" smtClean="0"/>
              <a:t>Gælder også for hotelværelser)</a:t>
            </a:r>
            <a:endParaRPr lang="da-DK" dirty="0" smtClean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438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15406"/>
          </a:xfrm>
        </p:spPr>
        <p:txBody>
          <a:bodyPr/>
          <a:lstStyle/>
          <a:p>
            <a:r>
              <a:rPr lang="da-DK" dirty="0" smtClean="0"/>
              <a:t>Mikrobiologisk kontrol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2985761" y="1842024"/>
            <a:ext cx="4063006" cy="576262"/>
          </a:xfrm>
        </p:spPr>
        <p:txBody>
          <a:bodyPr/>
          <a:lstStyle/>
          <a:p>
            <a:r>
              <a:rPr lang="da-DK" sz="2000" dirty="0" smtClean="0"/>
              <a:t>Kontrol efter maskinel rengøring</a:t>
            </a:r>
            <a:endParaRPr lang="da-DK" sz="2000" dirty="0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89213" y="2705506"/>
            <a:ext cx="4343400" cy="3040838"/>
          </a:xfrm>
        </p:spPr>
      </p:pic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sz="2000" dirty="0" smtClean="0"/>
              <a:t>Kontrol efter rutinerengøring med klude</a:t>
            </a:r>
            <a:endParaRPr lang="da-DK" sz="2000" dirty="0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67563" y="2704227"/>
            <a:ext cx="4338637" cy="3037046"/>
          </a:xfrm>
        </p:spPr>
      </p:pic>
    </p:spTree>
    <p:extLst>
      <p:ext uri="{BB962C8B-B14F-4D97-AF65-F5344CB8AC3E}">
        <p14:creationId xmlns:p14="http://schemas.microsoft.com/office/powerpoint/2010/main" val="232033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401307" cy="1280890"/>
          </a:xfrm>
        </p:spPr>
        <p:txBody>
          <a:bodyPr>
            <a:normAutofit/>
          </a:bodyPr>
          <a:lstStyle/>
          <a:p>
            <a:r>
              <a:rPr lang="da-DK" sz="2800" dirty="0" smtClean="0"/>
              <a:t>Mikrobiologiske grænser ved rengørings-kontrol på hospitaler.</a:t>
            </a:r>
            <a:br>
              <a:rPr lang="da-DK" sz="2800" dirty="0" smtClean="0"/>
            </a:br>
            <a:r>
              <a:rPr lang="da-DK" sz="2000" dirty="0" smtClean="0"/>
              <a:t>(I fødevareindustrien er grænsen normal 5 CFU per cm2)</a:t>
            </a:r>
            <a:endParaRPr lang="da-DK" sz="20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60906"/>
              </p:ext>
            </p:extLst>
          </p:nvPr>
        </p:nvGraphicFramePr>
        <p:xfrm>
          <a:off x="2590800" y="2133600"/>
          <a:ext cx="713073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493">
                  <a:extLst>
                    <a:ext uri="{9D8B030D-6E8A-4147-A177-3AD203B41FA5}">
                      <a16:colId xmlns:a16="http://schemas.microsoft.com/office/drawing/2014/main" xmlns="" val="3474434327"/>
                    </a:ext>
                  </a:extLst>
                </a:gridCol>
                <a:gridCol w="2012465">
                  <a:extLst>
                    <a:ext uri="{9D8B030D-6E8A-4147-A177-3AD203B41FA5}">
                      <a16:colId xmlns:a16="http://schemas.microsoft.com/office/drawing/2014/main" xmlns="" val="3500688725"/>
                    </a:ext>
                  </a:extLst>
                </a:gridCol>
                <a:gridCol w="1553695">
                  <a:extLst>
                    <a:ext uri="{9D8B030D-6E8A-4147-A177-3AD203B41FA5}">
                      <a16:colId xmlns:a16="http://schemas.microsoft.com/office/drawing/2014/main" xmlns="" val="4080756579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xmlns="" val="3503799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Reference-personer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Overflader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CFU per cm2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CFU per aftryksplade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511333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a-DK" sz="1600" dirty="0" smtClean="0"/>
                        <a:t>Griffith CJ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Kontaktflader for semikritisk udstyr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Under 1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Højest</a:t>
                      </a:r>
                      <a:r>
                        <a:rPr lang="da-DK" sz="1600" baseline="0" dirty="0" smtClean="0"/>
                        <a:t> 3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30138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Kontaktflader, som også omfatter behandlingsrum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Under 2,5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Højest 5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6045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a-DK" sz="1600" dirty="0" err="1" smtClean="0"/>
                        <a:t>Dancer</a:t>
                      </a:r>
                      <a:r>
                        <a:rPr lang="da-DK" sz="1600" dirty="0" smtClean="0"/>
                        <a:t> SJ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Sengestuer generelt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Ikke</a:t>
                      </a:r>
                      <a:r>
                        <a:rPr lang="da-DK" sz="1600" baseline="0" dirty="0" smtClean="0"/>
                        <a:t> signifikant over 2,5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Under 40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95073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Kritiske</a:t>
                      </a:r>
                      <a:r>
                        <a:rPr lang="da-DK" sz="1600" baseline="0" dirty="0" smtClean="0"/>
                        <a:t> bakterier på overflader  i sengestuer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Under 1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Højest 3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6002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3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157093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ATP </a:t>
            </a:r>
            <a:r>
              <a:rPr lang="da-DK" dirty="0" err="1" smtClean="0"/>
              <a:t>residualer</a:t>
            </a:r>
            <a:r>
              <a:rPr lang="da-DK" dirty="0" smtClean="0"/>
              <a:t> (tilbageblevne rester)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 </a:t>
            </a:r>
            <a:r>
              <a:rPr lang="da-DK" dirty="0" smtClean="0"/>
              <a:t>               </a:t>
            </a:r>
            <a:r>
              <a:rPr lang="da-DK" sz="1800" dirty="0" smtClean="0"/>
              <a:t>Gyldne standard: 1,5 log ATP i </a:t>
            </a:r>
            <a:r>
              <a:rPr lang="da-DK" sz="1800" dirty="0" err="1" smtClean="0"/>
              <a:t>femtomol</a:t>
            </a:r>
            <a:endParaRPr lang="da-DK" sz="18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2891247" y="1756611"/>
            <a:ext cx="3992732" cy="604642"/>
          </a:xfrm>
        </p:spPr>
        <p:txBody>
          <a:bodyPr/>
          <a:lstStyle/>
          <a:p>
            <a:r>
              <a:rPr lang="da-DK" sz="2000" dirty="0" smtClean="0"/>
              <a:t>Efter maskinel vask af 50 senge</a:t>
            </a:r>
            <a:endParaRPr lang="da-DK" sz="2000" dirty="0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10668" y="2549525"/>
            <a:ext cx="4100490" cy="3352800"/>
          </a:xfrm>
        </p:spPr>
      </p:pic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>
          <a:xfrm>
            <a:off x="7323221" y="1969475"/>
            <a:ext cx="4182409" cy="576262"/>
          </a:xfrm>
        </p:spPr>
        <p:txBody>
          <a:bodyPr/>
          <a:lstStyle/>
          <a:p>
            <a:r>
              <a:rPr lang="da-DK" sz="2000" dirty="0" smtClean="0"/>
              <a:t>Efter manuel rutinerengøring af 69 senge</a:t>
            </a:r>
            <a:endParaRPr lang="da-DK" sz="2000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67563" y="2615588"/>
            <a:ext cx="4338637" cy="3286737"/>
          </a:xfrm>
        </p:spPr>
      </p:pic>
    </p:spTree>
    <p:extLst>
      <p:ext uri="{BB962C8B-B14F-4D97-AF65-F5344CB8AC3E}">
        <p14:creationId xmlns:p14="http://schemas.microsoft.com/office/powerpoint/2010/main" val="139782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9980" y="387516"/>
            <a:ext cx="8775031" cy="1153379"/>
          </a:xfrm>
        </p:spPr>
        <p:txBody>
          <a:bodyPr>
            <a:noAutofit/>
          </a:bodyPr>
          <a:lstStyle/>
          <a:p>
            <a:r>
              <a:rPr lang="da-DK" sz="2400" dirty="0" smtClean="0"/>
              <a:t>498 mikrobiologiske- og ATP- rengøringskontroller (10 checkpoints) på patientstuer på et hospital efter rutine rengøring med klude.</a:t>
            </a:r>
            <a:endParaRPr lang="da-DK" sz="2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2939373" y="1836821"/>
            <a:ext cx="3992732" cy="519028"/>
          </a:xfrm>
        </p:spPr>
        <p:txBody>
          <a:bodyPr/>
          <a:lstStyle/>
          <a:p>
            <a:r>
              <a:rPr lang="da-DK" dirty="0" smtClean="0"/>
              <a:t>Mikrobiologisk CFU kontrol 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88705" y="2651775"/>
            <a:ext cx="4343400" cy="2706635"/>
          </a:xfrm>
        </p:spPr>
      </p:pic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>
          <a:xfrm>
            <a:off x="7506629" y="1772653"/>
            <a:ext cx="3999001" cy="576847"/>
          </a:xfrm>
        </p:spPr>
        <p:txBody>
          <a:bodyPr/>
          <a:lstStyle/>
          <a:p>
            <a:r>
              <a:rPr lang="da-DK" dirty="0" smtClean="0"/>
              <a:t>ATP </a:t>
            </a:r>
            <a:r>
              <a:rPr lang="da-DK" dirty="0" err="1" smtClean="0"/>
              <a:t>residual</a:t>
            </a:r>
            <a:r>
              <a:rPr lang="da-DK" dirty="0" smtClean="0"/>
              <a:t> bestemmelse</a:t>
            </a:r>
            <a:endParaRPr lang="da-DK" dirty="0"/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66993" y="2651775"/>
            <a:ext cx="4338637" cy="2802541"/>
          </a:xfrm>
        </p:spPr>
      </p:pic>
      <p:sp>
        <p:nvSpPr>
          <p:cNvPr id="3" name="Tekstfelt 2"/>
          <p:cNvSpPr txBox="1"/>
          <p:nvPr/>
        </p:nvSpPr>
        <p:spPr>
          <a:xfrm>
            <a:off x="3858127" y="5653830"/>
            <a:ext cx="630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Er overfladerne ATP rene             så er 64% CFU rene</a:t>
            </a:r>
          </a:p>
          <a:p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smtClean="0">
                <a:solidFill>
                  <a:srgbClr val="FF0000"/>
                </a:solidFill>
              </a:rPr>
              <a:t>                          ATP urene	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b="1" dirty="0" smtClean="0">
                <a:solidFill>
                  <a:srgbClr val="FF0000"/>
                </a:solidFill>
              </a:rPr>
              <a:t>    så er 69 % CFU urene</a:t>
            </a:r>
            <a:endParaRPr lang="da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3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1326" y="287226"/>
            <a:ext cx="2805243" cy="996143"/>
          </a:xfrm>
        </p:spPr>
        <p:txBody>
          <a:bodyPr/>
          <a:lstStyle/>
          <a:p>
            <a:r>
              <a:rPr lang="da-DK" dirty="0" smtClean="0"/>
              <a:t>Konklusion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869948" y="1427747"/>
            <a:ext cx="8915400" cy="5029200"/>
          </a:xfrm>
        </p:spPr>
        <p:txBody>
          <a:bodyPr>
            <a:normAutofit fontScale="77500" lnSpcReduction="20000"/>
          </a:bodyPr>
          <a:lstStyle/>
          <a:p>
            <a:r>
              <a:rPr lang="da-DK" b="1" dirty="0" smtClean="0"/>
              <a:t>Daglig rutinerengøring af overflader (tænk på miljø og økonomi)</a:t>
            </a:r>
          </a:p>
          <a:p>
            <a:pPr lvl="1"/>
            <a:r>
              <a:rPr lang="da-DK" sz="1500" dirty="0"/>
              <a:t>Vurder din rengøringsprocedure med CFU og ATP bestemmelse af relevante checkpoints (risikopunkter</a:t>
            </a:r>
            <a:r>
              <a:rPr lang="da-DK" sz="1500" dirty="0" smtClean="0"/>
              <a:t>).</a:t>
            </a:r>
          </a:p>
          <a:p>
            <a:pPr lvl="1"/>
            <a:r>
              <a:rPr lang="da-DK" sz="1500" dirty="0" smtClean="0"/>
              <a:t>Suppler om nødvendigt med fluorescensmærkning og </a:t>
            </a:r>
            <a:r>
              <a:rPr lang="da-DK" sz="1500" dirty="0" err="1" smtClean="0"/>
              <a:t>nudging</a:t>
            </a:r>
            <a:r>
              <a:rPr lang="da-DK" sz="1500" dirty="0" smtClean="0"/>
              <a:t>.</a:t>
            </a:r>
          </a:p>
          <a:p>
            <a:pPr lvl="1"/>
            <a:r>
              <a:rPr lang="da-DK" sz="1500" dirty="0" smtClean="0"/>
              <a:t>Gentag CFU og ATP kontrollen,</a:t>
            </a:r>
          </a:p>
          <a:p>
            <a:pPr lvl="1"/>
            <a:r>
              <a:rPr lang="da-DK" sz="1500" dirty="0" smtClean="0"/>
              <a:t>Tag så stillig til om rengøringsproceduren skal opgraderes</a:t>
            </a:r>
            <a:r>
              <a:rPr lang="da-DK" dirty="0" smtClean="0"/>
              <a:t>.</a:t>
            </a:r>
            <a:endParaRPr lang="da-DK" dirty="0"/>
          </a:p>
          <a:p>
            <a:r>
              <a:rPr lang="da-DK" b="1" dirty="0" smtClean="0"/>
              <a:t>Ved udbrud</a:t>
            </a:r>
          </a:p>
          <a:p>
            <a:pPr lvl="1"/>
            <a:r>
              <a:rPr lang="da-DK" sz="1500" dirty="0" smtClean="0"/>
              <a:t>Hav en valideret rengørings og desinfektionsplan klar.</a:t>
            </a:r>
          </a:p>
          <a:p>
            <a:pPr lvl="1"/>
            <a:r>
              <a:rPr lang="da-DK" sz="1500" dirty="0" smtClean="0"/>
              <a:t>Overvej non </a:t>
            </a:r>
            <a:r>
              <a:rPr lang="da-DK" sz="1500" dirty="0"/>
              <a:t>touch </a:t>
            </a:r>
            <a:r>
              <a:rPr lang="da-DK" sz="1500" dirty="0" smtClean="0"/>
              <a:t>rumdesinfektion.</a:t>
            </a:r>
          </a:p>
          <a:p>
            <a:pPr lvl="1"/>
            <a:r>
              <a:rPr lang="da-DK" sz="1500" dirty="0" smtClean="0"/>
              <a:t>Overvej om proceduren skal udføres af en specialuddannet rengøringshold.</a:t>
            </a:r>
            <a:endParaRPr lang="da-DK" sz="1500" dirty="0"/>
          </a:p>
          <a:p>
            <a:r>
              <a:rPr lang="da-DK" b="1" dirty="0" smtClean="0"/>
              <a:t>ATP</a:t>
            </a:r>
            <a:r>
              <a:rPr lang="da-DK" dirty="0" smtClean="0"/>
              <a:t> </a:t>
            </a:r>
          </a:p>
          <a:p>
            <a:pPr lvl="1"/>
            <a:r>
              <a:rPr lang="da-DK" sz="1500" dirty="0" smtClean="0"/>
              <a:t>Er ATP anvendelig som kontrol af en given rengøringsprocedure?</a:t>
            </a:r>
          </a:p>
          <a:p>
            <a:pPr lvl="1"/>
            <a:r>
              <a:rPr lang="da-DK" sz="1500" dirty="0" smtClean="0"/>
              <a:t>Det er ofte nødvendigt at beregne den øvre acceptable grænse.</a:t>
            </a:r>
          </a:p>
          <a:p>
            <a:pPr lvl="1"/>
            <a:r>
              <a:rPr lang="da-DK" sz="1500" dirty="0" smtClean="0"/>
              <a:t>ATP er ikke korreleret til den mikrobiologiske forurening. </a:t>
            </a:r>
          </a:p>
          <a:p>
            <a:r>
              <a:rPr lang="da-DK" b="1" dirty="0" smtClean="0"/>
              <a:t>Visuel renhed</a:t>
            </a:r>
          </a:p>
          <a:p>
            <a:pPr lvl="1"/>
            <a:r>
              <a:rPr lang="da-DK" sz="1500" dirty="0" smtClean="0"/>
              <a:t>Ikke korreleret til organisk- og mikrobiologisk kontaminering og infektionsrisiko.</a:t>
            </a:r>
          </a:p>
          <a:p>
            <a:r>
              <a:rPr lang="da-DK" sz="1900" b="1" dirty="0" smtClean="0"/>
              <a:t>Fluorescensmærkning</a:t>
            </a:r>
          </a:p>
          <a:p>
            <a:pPr lvl="1"/>
            <a:r>
              <a:rPr lang="da-DK" sz="1700" dirty="0" smtClean="0"/>
              <a:t>Fremtidens rengøringskontrol?</a:t>
            </a:r>
          </a:p>
          <a:p>
            <a:pPr lvl="1"/>
            <a:endParaRPr lang="da-DK" b="1" dirty="0" smtClean="0"/>
          </a:p>
          <a:p>
            <a:pPr marL="457200" lvl="1" indent="0">
              <a:buNone/>
            </a:pPr>
            <a:endParaRPr lang="da-DK" dirty="0" smtClean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864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Faktorer, der gør det vanskeligt at må frem til en bedst praksis </a:t>
            </a:r>
            <a:r>
              <a:rPr lang="da-DK" dirty="0" err="1" smtClean="0"/>
              <a:t>rengørinsprocedure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Rengøringsprocedurer er basseret på traditioner og filosofiske overvejelser og er sjældent videnskabelig evidensbasseret (Griffith)</a:t>
            </a:r>
          </a:p>
          <a:p>
            <a:r>
              <a:rPr lang="da-DK" sz="2400" dirty="0" smtClean="0"/>
              <a:t>Uden for fødevareindustrien vurderes rengørings-kvaliteten typisk ved en visuel rengøringskontrol.</a:t>
            </a:r>
          </a:p>
          <a:p>
            <a:pPr lvl="1"/>
            <a:r>
              <a:rPr lang="da-DK" sz="2400" dirty="0" smtClean="0">
                <a:solidFill>
                  <a:srgbClr val="FF0000"/>
                </a:solidFill>
              </a:rPr>
              <a:t>Synlig renlighed er målet i stedet for nedsat smitterisiko.</a:t>
            </a:r>
          </a:p>
          <a:p>
            <a:r>
              <a:rPr lang="da-DK" sz="2400" dirty="0" smtClean="0"/>
              <a:t>At gøre rent er noget alle kan, mener mange</a:t>
            </a:r>
          </a:p>
        </p:txBody>
      </p:sp>
    </p:spTree>
    <p:extLst>
      <p:ext uri="{BB962C8B-B14F-4D97-AF65-F5344CB8AC3E}">
        <p14:creationId xmlns:p14="http://schemas.microsoft.com/office/powerpoint/2010/main" val="358761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Klassisk rengøringsprocedure af en overflade i det virkelige liv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a-DK" sz="2400" dirty="0" smtClean="0"/>
              <a:t>Fra den rengjorte overflade  fjerner rengøringsproceduren i større eller mindre omfang organisk materiale og mikroorganismer fra overfladen.</a:t>
            </a:r>
          </a:p>
          <a:p>
            <a:pPr>
              <a:buFont typeface="+mj-lt"/>
              <a:buAutoNum type="arabicPeriod"/>
            </a:pPr>
            <a:r>
              <a:rPr lang="da-DK" sz="2400" dirty="0" smtClean="0"/>
              <a:t>Der tilføres imidlertid organisk materiale og mikroorganismer </a:t>
            </a:r>
            <a:r>
              <a:rPr lang="da-DK" sz="2400" smtClean="0"/>
              <a:t>fra de våde </a:t>
            </a:r>
            <a:r>
              <a:rPr lang="da-DK" sz="2400" dirty="0" smtClean="0"/>
              <a:t>omgivelser, fra de anvendte rengøringsutensilier og fra håndteringen af disse</a:t>
            </a:r>
            <a:r>
              <a:rPr lang="da-DK" dirty="0" smtClean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247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5915"/>
          </a:xfrm>
        </p:spPr>
        <p:txBody>
          <a:bodyPr/>
          <a:lstStyle/>
          <a:p>
            <a:r>
              <a:rPr lang="da-DK" b="1" dirty="0" smtClean="0"/>
              <a:t>Risikoområder - risikooverflader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230370" y="1905250"/>
            <a:ext cx="9657347" cy="44672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da-DK" sz="800" dirty="0" smtClean="0">
                <a:solidFill>
                  <a:schemeClr val="bg1"/>
                </a:solidFill>
              </a:rPr>
              <a:t>a</a:t>
            </a:r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347410" y="2302042"/>
            <a:ext cx="4419600" cy="674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smtClean="0"/>
              <a:t>Hænder</a:t>
            </a:r>
            <a:endParaRPr lang="da-DK" sz="2800" dirty="0"/>
          </a:p>
        </p:txBody>
      </p:sp>
      <p:sp>
        <p:nvSpPr>
          <p:cNvPr id="5" name="Afrundet rektangel 4"/>
          <p:cNvSpPr/>
          <p:nvPr/>
        </p:nvSpPr>
        <p:spPr>
          <a:xfrm>
            <a:off x="2331840" y="3256547"/>
            <a:ext cx="1860884" cy="88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Overflader med håndkontakt</a:t>
            </a:r>
            <a:endParaRPr lang="da-DK" dirty="0"/>
          </a:p>
        </p:txBody>
      </p:sp>
      <p:sp>
        <p:nvSpPr>
          <p:cNvPr id="6" name="Afrundet rektangel 5"/>
          <p:cNvSpPr/>
          <p:nvPr/>
        </p:nvSpPr>
        <p:spPr>
          <a:xfrm>
            <a:off x="4421478" y="3293629"/>
            <a:ext cx="2189748" cy="88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Overflader som er i kontakt med fødevarer</a:t>
            </a:r>
            <a:endParaRPr lang="da-DK" dirty="0"/>
          </a:p>
        </p:txBody>
      </p:sp>
      <p:sp>
        <p:nvSpPr>
          <p:cNvPr id="7" name="Afrundet rektangel 6"/>
          <p:cNvSpPr/>
          <p:nvPr/>
        </p:nvSpPr>
        <p:spPr>
          <a:xfrm>
            <a:off x="6833496" y="3303655"/>
            <a:ext cx="2189748" cy="88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Overflader som er i kontakt med medicinsk udstyr</a:t>
            </a:r>
            <a:endParaRPr lang="da-DK" dirty="0"/>
          </a:p>
        </p:txBody>
      </p:sp>
      <p:sp>
        <p:nvSpPr>
          <p:cNvPr id="8" name="Afrundet rektangel 7"/>
          <p:cNvSpPr/>
          <p:nvPr/>
        </p:nvSpPr>
        <p:spPr>
          <a:xfrm>
            <a:off x="9127518" y="3335750"/>
            <a:ext cx="2169369" cy="874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Rengøringsklude og utensilier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2943724" y="4434340"/>
            <a:ext cx="3232484" cy="601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Klæder og linned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7130715" y="4428866"/>
            <a:ext cx="3777916" cy="665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Toiletter, badefaciliteter, køkkenvaske, håndvaske</a:t>
            </a:r>
            <a:endParaRPr lang="da-DK" dirty="0"/>
          </a:p>
        </p:txBody>
      </p:sp>
      <p:sp>
        <p:nvSpPr>
          <p:cNvPr id="11" name="Nedadgående pil 10"/>
          <p:cNvSpPr/>
          <p:nvPr/>
        </p:nvSpPr>
        <p:spPr>
          <a:xfrm flipH="1" flipV="1">
            <a:off x="11341282" y="2311308"/>
            <a:ext cx="305305" cy="2951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Afrundet rektangel 11"/>
          <p:cNvSpPr/>
          <p:nvPr/>
        </p:nvSpPr>
        <p:spPr>
          <a:xfrm>
            <a:off x="11147677" y="5390149"/>
            <a:ext cx="713870" cy="448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 smtClean="0"/>
              <a:t>Øget risiko</a:t>
            </a:r>
            <a:endParaRPr lang="da-DK" sz="1400" dirty="0"/>
          </a:p>
        </p:txBody>
      </p:sp>
      <p:sp>
        <p:nvSpPr>
          <p:cNvPr id="13" name="Afrundet rektangel 12"/>
          <p:cNvSpPr/>
          <p:nvPr/>
        </p:nvSpPr>
        <p:spPr>
          <a:xfrm>
            <a:off x="3405455" y="5234876"/>
            <a:ext cx="7286625" cy="3766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Gulve, vægge, møbler </a:t>
            </a:r>
            <a:r>
              <a:rPr lang="da-DK" dirty="0" err="1" smtClean="0"/>
              <a:t>etc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346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Noget om klude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14800"/>
          </a:xfrm>
        </p:spPr>
        <p:txBody>
          <a:bodyPr/>
          <a:lstStyle/>
          <a:p>
            <a:r>
              <a:rPr lang="da-DK" dirty="0" smtClean="0"/>
              <a:t>Stigende effekt af </a:t>
            </a:r>
          </a:p>
          <a:p>
            <a:pPr lvl="1"/>
            <a:r>
              <a:rPr lang="da-DK" dirty="0" smtClean="0"/>
              <a:t>Rengøring med detergent klud</a:t>
            </a:r>
          </a:p>
          <a:p>
            <a:pPr lvl="1"/>
            <a:r>
              <a:rPr lang="da-DK" dirty="0" smtClean="0"/>
              <a:t>Rengøring med klor/detergent klud</a:t>
            </a:r>
          </a:p>
          <a:p>
            <a:pPr lvl="1"/>
            <a:r>
              <a:rPr lang="da-DK" dirty="0" smtClean="0"/>
              <a:t>2 trins rengøring med detergent klud og klor klud</a:t>
            </a:r>
          </a:p>
          <a:p>
            <a:pPr lvl="1"/>
            <a:endParaRPr lang="da-DK" dirty="0"/>
          </a:p>
          <a:p>
            <a:r>
              <a:rPr lang="da-DK" dirty="0" smtClean="0"/>
              <a:t>Ved overtørring virker en klud med desinfektionsmiddel bedre end en klud med detergent. Efter 3 overtørringer med detergent kluden er der ingen forskel.</a:t>
            </a:r>
          </a:p>
          <a:p>
            <a:r>
              <a:rPr lang="da-DK" dirty="0" smtClean="0"/>
              <a:t>En detergent klud reducerer fysisk </a:t>
            </a:r>
            <a:r>
              <a:rPr lang="da-DK" i="1" dirty="0" err="1" smtClean="0"/>
              <a:t>Clostridium</a:t>
            </a:r>
            <a:r>
              <a:rPr lang="da-DK" i="1" dirty="0" smtClean="0"/>
              <a:t> difficile </a:t>
            </a:r>
            <a:r>
              <a:rPr lang="da-DK" dirty="0" smtClean="0"/>
              <a:t>sporer med 2,9 log. En klud med et desinfektionsmiddel med effekt over for sporerne reducerer 3,9 log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Nedadgående pil 3"/>
          <p:cNvSpPr/>
          <p:nvPr/>
        </p:nvSpPr>
        <p:spPr>
          <a:xfrm>
            <a:off x="9512968" y="2486526"/>
            <a:ext cx="561474" cy="954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28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AutoShap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altLang="da-DK" sz="3200" dirty="0"/>
              <a:t>Hvor er de hygiejniske risikoområder i omgivelserne</a:t>
            </a:r>
            <a:r>
              <a:rPr lang="da-DK" altLang="da-DK" sz="3200" dirty="0" smtClean="0"/>
              <a:t>?</a:t>
            </a:r>
            <a:r>
              <a:rPr lang="da-DK" altLang="da-DK" sz="3200" dirty="0"/>
              <a:t/>
            </a:r>
            <a:br>
              <a:rPr lang="da-DK" altLang="da-DK" sz="3200" dirty="0"/>
            </a:br>
            <a:r>
              <a:rPr lang="da-DK" altLang="da-DK" sz="1800" dirty="0" smtClean="0"/>
              <a:t>Rengøring efter hver procedure med flergangs detergentklud, som kun anvendes en gang.</a:t>
            </a:r>
            <a:r>
              <a:rPr lang="da-DK" altLang="da-DK" sz="1800" dirty="0"/>
              <a:t/>
            </a:r>
            <a:br>
              <a:rPr lang="da-DK" altLang="da-DK" sz="1800" dirty="0"/>
            </a:br>
            <a:r>
              <a:rPr lang="da-DK" altLang="da-DK" sz="1800" dirty="0" smtClean="0"/>
              <a:t>Design, overflader og vaner</a:t>
            </a:r>
            <a:endParaRPr lang="da-DK" altLang="da-DK" sz="1800" dirty="0"/>
          </a:p>
        </p:txBody>
      </p:sp>
      <p:pic>
        <p:nvPicPr>
          <p:cNvPr id="52236" name="Picture 12" descr="DSC_06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2636839"/>
            <a:ext cx="3236913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7" name="Picture 13" descr="DSC_06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6675" y="2362200"/>
            <a:ext cx="3506788" cy="1785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8" name="Picture 14" descr="DSC_06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4" y="4365626"/>
            <a:ext cx="3311525" cy="200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2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Norovirus</a:t>
            </a:r>
            <a:r>
              <a:rPr lang="da-DK" dirty="0" smtClean="0"/>
              <a:t> (Roskildesyge) og klude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374" y="2390275"/>
            <a:ext cx="5315205" cy="3603864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7980947" y="2302042"/>
            <a:ext cx="36896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400" dirty="0" smtClean="0"/>
              <a:t>Detergentbasseret rengøring med klud til synlig renhed eliminerer ikke </a:t>
            </a:r>
            <a:r>
              <a:rPr lang="da-DK" sz="1400" dirty="0" err="1" smtClean="0"/>
              <a:t>norovirus</a:t>
            </a:r>
            <a:endParaRPr lang="da-DK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da-DK" sz="1400" dirty="0" smtClean="0"/>
              <a:t>Ved </a:t>
            </a:r>
            <a:r>
              <a:rPr lang="da-DK" sz="1400" dirty="0" err="1" smtClean="0"/>
              <a:t>fæcal</a:t>
            </a:r>
            <a:r>
              <a:rPr lang="da-DK" sz="1400" dirty="0" smtClean="0"/>
              <a:t> forurening svigter klud med 5000 </a:t>
            </a:r>
            <a:r>
              <a:rPr lang="da-DK" sz="1400" dirty="0" err="1" smtClean="0"/>
              <a:t>ppm</a:t>
            </a:r>
            <a:r>
              <a:rPr lang="da-DK" sz="1400" dirty="0" smtClean="0"/>
              <a:t> Klorin og detergent på 28% af overfladerne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dirty="0" smtClean="0"/>
              <a:t>Kombinationen af to-trins rengøring med detergentklud og Klorin/detergentklud virker</a:t>
            </a:r>
          </a:p>
          <a:p>
            <a:pPr marL="342900" indent="-342900">
              <a:buFont typeface="+mj-lt"/>
              <a:buAutoNum type="arabicPeriod"/>
            </a:pPr>
            <a:endParaRPr lang="da-DK" sz="1400" dirty="0"/>
          </a:p>
          <a:p>
            <a:pPr marL="342900" indent="-342900">
              <a:buFont typeface="+mj-lt"/>
              <a:buAutoNum type="arabicPeriod"/>
            </a:pPr>
            <a:r>
              <a:rPr lang="da-DK" sz="1400" dirty="0" smtClean="0"/>
              <a:t>Anvendes detergent Klorin/detergent klude alene vil de overføre </a:t>
            </a:r>
            <a:r>
              <a:rPr lang="da-DK" sz="1400" dirty="0" err="1" smtClean="0"/>
              <a:t>Novovirus</a:t>
            </a:r>
            <a:r>
              <a:rPr lang="da-DK" sz="1400" dirty="0" smtClean="0"/>
              <a:t> i en sådan mængde til </a:t>
            </a:r>
            <a:r>
              <a:rPr lang="da-DK" sz="1400" smtClean="0"/>
              <a:t>andre områder de </a:t>
            </a:r>
            <a:r>
              <a:rPr lang="da-DK" sz="1400" dirty="0" smtClean="0"/>
              <a:t>anvendes på, at de kan overføres til en persons hænder.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28510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Mikrofiberklude</a:t>
            </a:r>
            <a:endParaRPr lang="da-DK" sz="3200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7077" y="1666191"/>
            <a:ext cx="5181600" cy="3889155"/>
          </a:xfrm>
        </p:spPr>
      </p:pic>
      <p:sp>
        <p:nvSpPr>
          <p:cNvPr id="5" name="Pladsholder til tekst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da-DK" dirty="0"/>
          </a:p>
          <a:p>
            <a:r>
              <a:rPr lang="da-DK" dirty="0" smtClean="0"/>
              <a:t>Mange forskellige typer med forskellig effekt.</a:t>
            </a:r>
          </a:p>
          <a:p>
            <a:r>
              <a:rPr lang="da-DK" dirty="0" smtClean="0"/>
              <a:t>Nogle klude er bedre til at fjerne organisk materialer fra overflader end andre klude – specielt fra ujævne overflader.</a:t>
            </a:r>
          </a:p>
          <a:p>
            <a:r>
              <a:rPr lang="da-DK" dirty="0" smtClean="0"/>
              <a:t>Nogle klude kan erstatte en desinfektionsprocedure.</a:t>
            </a:r>
          </a:p>
          <a:p>
            <a:r>
              <a:rPr lang="da-DK" dirty="0" smtClean="0"/>
              <a:t>Skal en overflade behandles, for at forhindre unødig slitage af en mikrofiberklud.</a:t>
            </a:r>
            <a:endParaRPr lang="da-DK" dirty="0"/>
          </a:p>
          <a:p>
            <a:r>
              <a:rPr lang="da-DK" dirty="0" smtClean="0"/>
              <a:t>Genbehandling af kludene kan være en krævende specialistopgave.</a:t>
            </a:r>
          </a:p>
          <a:p>
            <a:r>
              <a:rPr lang="da-DK" dirty="0" smtClean="0"/>
              <a:t>Kombination af mikrofiberklude og dampteknologi er beskreve</a:t>
            </a:r>
            <a:r>
              <a:rPr lang="da-DK" dirty="0"/>
              <a:t>t</a:t>
            </a:r>
            <a:endParaRPr lang="da-DK" dirty="0" smtClean="0"/>
          </a:p>
          <a:p>
            <a:r>
              <a:rPr lang="da-DK" dirty="0" smtClean="0"/>
              <a:t>Det er uafklaret</a:t>
            </a:r>
          </a:p>
          <a:p>
            <a:pPr lvl="1"/>
            <a:r>
              <a:rPr lang="da-DK" dirty="0" smtClean="0"/>
              <a:t>Om kludene kan anvendes sammen med desinfektionsmidler.</a:t>
            </a:r>
          </a:p>
          <a:p>
            <a:pPr lvl="1"/>
            <a:r>
              <a:rPr lang="da-DK" dirty="0" smtClean="0"/>
              <a:t>Om engangsklude er mindre effektive end flergangsklude.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128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4" y="441158"/>
            <a:ext cx="8911687" cy="131545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Automatisk rengøring og desinfektion af overflader og non touch desinfektion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2589212" y="1756611"/>
            <a:ext cx="4342893" cy="593558"/>
          </a:xfrm>
        </p:spPr>
        <p:txBody>
          <a:bodyPr/>
          <a:lstStyle/>
          <a:p>
            <a:r>
              <a:rPr lang="da-DK" sz="2000" dirty="0" smtClean="0"/>
              <a:t>Automatisk rengøring og evt. desinfektion</a:t>
            </a:r>
            <a:endParaRPr lang="da-DK" sz="20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Kan anvendes til senge, møbler, hjælpemidler, transportkasser m.m.</a:t>
            </a:r>
          </a:p>
          <a:p>
            <a:r>
              <a:rPr lang="da-DK" dirty="0" smtClean="0"/>
              <a:t>Vaskeprocedure</a:t>
            </a:r>
          </a:p>
          <a:p>
            <a:pPr lvl="1"/>
            <a:r>
              <a:rPr lang="da-DK" sz="1300" dirty="0" smtClean="0"/>
              <a:t>Dampteknologi kan indgå</a:t>
            </a:r>
          </a:p>
          <a:p>
            <a:r>
              <a:rPr lang="da-DK" dirty="0" smtClean="0"/>
              <a:t>Evt. desinfektionsprocedure</a:t>
            </a:r>
          </a:p>
          <a:p>
            <a:pPr lvl="1"/>
            <a:r>
              <a:rPr lang="da-DK" dirty="0" smtClean="0"/>
              <a:t>Varmedesinfektion</a:t>
            </a:r>
          </a:p>
          <a:p>
            <a:pPr lvl="1"/>
            <a:r>
              <a:rPr lang="da-DK" dirty="0" smtClean="0"/>
              <a:t>Kemisk desinfektion</a:t>
            </a:r>
          </a:p>
          <a:p>
            <a:pPr lvl="1"/>
            <a:r>
              <a:rPr lang="da-DK" dirty="0" smtClean="0"/>
              <a:t>Termokemisk desinfektion</a:t>
            </a:r>
          </a:p>
          <a:p>
            <a:pPr lvl="2"/>
            <a:r>
              <a:rPr lang="da-DK" sz="1300" dirty="0" smtClean="0"/>
              <a:t>Kombination af varme og detergent eller desinfektionsmiddel</a:t>
            </a:r>
          </a:p>
          <a:p>
            <a:r>
              <a:rPr lang="da-DK" dirty="0" smtClean="0"/>
              <a:t>Tørreprocedure</a:t>
            </a:r>
          </a:p>
          <a:p>
            <a:pPr marL="0" indent="0">
              <a:buNone/>
            </a:pPr>
            <a:r>
              <a:rPr lang="da-DK" dirty="0" smtClean="0"/>
              <a:t>Diverse standarder besværliggør eller forhindrer videreudvikling og nytænkning!!!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3"/>
          </p:nvPr>
        </p:nvSpPr>
        <p:spPr>
          <a:xfrm>
            <a:off x="7282267" y="1756611"/>
            <a:ext cx="4223364" cy="417094"/>
          </a:xfrm>
        </p:spPr>
        <p:txBody>
          <a:bodyPr/>
          <a:lstStyle/>
          <a:p>
            <a:r>
              <a:rPr lang="da-DK" sz="2000" dirty="0" smtClean="0"/>
              <a:t>Non touch rumdesinfektion</a:t>
            </a:r>
            <a:endParaRPr lang="da-DK" sz="2000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dirty="0" err="1" smtClean="0"/>
              <a:t>Forrengøring</a:t>
            </a:r>
            <a:r>
              <a:rPr lang="da-DK" dirty="0" smtClean="0"/>
              <a:t> nødvendig. Ved 1-3 må rummene forsegles og eventuelt delvis tømmes. CEN teststandard er på vej for 1-3</a:t>
            </a:r>
          </a:p>
          <a:p>
            <a:pPr>
              <a:buFont typeface="+mj-lt"/>
              <a:buAutoNum type="arabicPeriod"/>
            </a:pPr>
            <a:r>
              <a:rPr lang="da-DK" dirty="0" err="1" smtClean="0"/>
              <a:t>Hydrogenperoxid</a:t>
            </a:r>
            <a:endParaRPr lang="da-DK" dirty="0" smtClean="0"/>
          </a:p>
          <a:p>
            <a:pPr lvl="1"/>
            <a:r>
              <a:rPr lang="da-DK" sz="1300" dirty="0" smtClean="0"/>
              <a:t>For at undgå resistensudvikling tilsættes sølv eller pereddikesyre</a:t>
            </a:r>
          </a:p>
          <a:p>
            <a:pPr>
              <a:buFont typeface="+mj-lt"/>
              <a:buAutoNum type="arabicPeriod"/>
            </a:pPr>
            <a:r>
              <a:rPr lang="da-DK" dirty="0" smtClean="0"/>
              <a:t>Klordioxid</a:t>
            </a:r>
          </a:p>
          <a:p>
            <a:pPr lvl="1"/>
            <a:r>
              <a:rPr lang="da-DK" sz="1300" dirty="0" smtClean="0"/>
              <a:t>Store lokaler (Anvendt efter bioterror)</a:t>
            </a:r>
          </a:p>
          <a:p>
            <a:pPr>
              <a:buFont typeface="+mj-lt"/>
              <a:buAutoNum type="arabicPeriod"/>
            </a:pPr>
            <a:r>
              <a:rPr lang="da-DK" dirty="0" smtClean="0"/>
              <a:t>Ozon</a:t>
            </a:r>
          </a:p>
          <a:p>
            <a:pPr lvl="1"/>
            <a:r>
              <a:rPr lang="da-DK" sz="1200" dirty="0" smtClean="0"/>
              <a:t>Temperatur og relativ luftfugtighed er kritisk. Er toksisk</a:t>
            </a:r>
          </a:p>
          <a:p>
            <a:pPr>
              <a:buFont typeface="+mj-lt"/>
              <a:buAutoNum type="arabicPeriod"/>
            </a:pPr>
            <a:r>
              <a:rPr lang="da-DK" dirty="0" smtClean="0"/>
              <a:t>UV rumdesinfektion</a:t>
            </a:r>
          </a:p>
          <a:p>
            <a:pPr lvl="1"/>
            <a:r>
              <a:rPr lang="da-DK" sz="1200" dirty="0" smtClean="0"/>
              <a:t>Skyggeområder kan forekomme. Let at anvende</a:t>
            </a:r>
          </a:p>
          <a:p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876607513"/>
      </p:ext>
    </p:extLst>
  </p:cSld>
  <p:clrMapOvr>
    <a:masterClrMapping/>
  </p:clrMapOvr>
</p:sld>
</file>

<file path=ppt/theme/theme1.xml><?xml version="1.0" encoding="utf-8"?>
<a:theme xmlns:a="http://schemas.openxmlformats.org/drawingml/2006/main" name="Vis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1181</TotalTime>
  <Words>859</Words>
  <Application>Microsoft Macintosh PowerPoint</Application>
  <PresentationFormat>Brugerdefineret</PresentationFormat>
  <Paragraphs>136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Visk</vt:lpstr>
      <vt:lpstr>Overflader, Hygiejne, Miljø og Innovation</vt:lpstr>
      <vt:lpstr>Faktorer, der gør det vanskeligt at må frem til en bedst praksis rengørinsprocedure</vt:lpstr>
      <vt:lpstr>Klassisk rengøringsprocedure af en overflade i det virkelige liv </vt:lpstr>
      <vt:lpstr>Risikoområder - risikooverflader</vt:lpstr>
      <vt:lpstr>Noget om klude</vt:lpstr>
      <vt:lpstr>Hvor er de hygiejniske risikoområder i omgivelserne? Rengøring efter hver procedure med flergangs detergentklud, som kun anvendes en gang. Design, overflader og vaner</vt:lpstr>
      <vt:lpstr>Norovirus (Roskildesyge) og klude</vt:lpstr>
      <vt:lpstr>Mikrofiberklude</vt:lpstr>
      <vt:lpstr>Automatisk rengøring og desinfektion af overflader og non touch desinfektion</vt:lpstr>
      <vt:lpstr>                  Nyttige værktøjer                Uddannelse har stor betydning</vt:lpstr>
      <vt:lpstr>Visuel rengøringskontrol </vt:lpstr>
      <vt:lpstr>Mikrobiologisk kontrol</vt:lpstr>
      <vt:lpstr>Mikrobiologiske grænser ved rengørings-kontrol på hospitaler. (I fødevareindustrien er grænsen normal 5 CFU per cm2)</vt:lpstr>
      <vt:lpstr>ATP residualer (tilbageblevne rester)                 Gyldne standard: 1,5 log ATP i femtomol</vt:lpstr>
      <vt:lpstr>498 mikrobiologiske- og ATP- rengøringskontroller (10 checkpoints) på patientstuer på et hospital efter rutine rengøring med klude.</vt:lpstr>
      <vt:lpstr>Konklusion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Overflader/Kemi</dc:title>
  <dc:creator>Torsten Slotsbjerg</dc:creator>
  <cp:lastModifiedBy>Lars Münter</cp:lastModifiedBy>
  <cp:revision>66</cp:revision>
  <dcterms:created xsi:type="dcterms:W3CDTF">2016-01-06T16:24:03Z</dcterms:created>
  <dcterms:modified xsi:type="dcterms:W3CDTF">2016-01-19T09:53:47Z</dcterms:modified>
</cp:coreProperties>
</file>